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7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wmf"/><Relationship Id="rId1" Type="http://schemas.openxmlformats.org/officeDocument/2006/relationships/image" Target="NUL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257046-C25B-4FF3-B5AB-4EF1ADEDD82D}" type="datetimeFigureOut">
              <a:rPr lang="fr-FR" smtClean="0"/>
              <a:t>07/11/2013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D77EF0-31FC-4F6F-9AF1-2E7829D3F0E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32824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6013B9B6-F832-6E44-BD24-8D1429AD5B3D}" type="slidenum">
              <a:rPr lang="fr-FR"/>
              <a:pPr eaLnBrk="1" hangingPunct="1"/>
              <a:t>2</a:t>
            </a:fld>
            <a:endParaRPr lang="fr-FR"/>
          </a:p>
        </p:txBody>
      </p:sp>
      <p:sp>
        <p:nvSpPr>
          <p:cNvPr id="174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9405C603-C956-C943-8996-376249FF6179}" type="slidenum">
              <a:rPr lang="fr-FR"/>
              <a:pPr eaLnBrk="1" hangingPunct="1"/>
              <a:t>18</a:t>
            </a:fld>
            <a:endParaRPr lang="fr-FR"/>
          </a:p>
        </p:txBody>
      </p:sp>
      <p:sp>
        <p:nvSpPr>
          <p:cNvPr id="182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F47AA0-8C14-4387-B629-A164D326A365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fr-FR"/>
          </a:p>
        </p:txBody>
      </p:sp>
      <p:sp>
        <p:nvSpPr>
          <p:cNvPr id="5939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/>
            <a:fld id="{0D1F70B7-9999-430E-B3BE-62F3D8F77625}" type="slidenum">
              <a:rPr lang="fr-FR" sz="1200">
                <a:latin typeface="Calibri" pitchFamily="34" charset="0"/>
              </a:rPr>
              <a:pPr algn="r" eaLnBrk="1" hangingPunct="1"/>
              <a:t>22</a:t>
            </a:fld>
            <a:endParaRPr lang="fr-FR" sz="1200">
              <a:latin typeface="Calibri" pitchFamily="34" charset="0"/>
            </a:endParaRPr>
          </a:p>
        </p:txBody>
      </p:sp>
      <p:sp>
        <p:nvSpPr>
          <p:cNvPr id="593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6759A948-6D09-D04F-8F03-D561FEDF80DF}" type="slidenum">
              <a:rPr lang="fr-FR"/>
              <a:pPr eaLnBrk="1" hangingPunct="1"/>
              <a:t>24</a:t>
            </a:fld>
            <a:endParaRPr lang="fr-FR"/>
          </a:p>
        </p:txBody>
      </p:sp>
      <p:sp>
        <p:nvSpPr>
          <p:cNvPr id="183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3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AE083FF-AF7B-E14E-82A3-1149F5144BB1}" type="slidenum">
              <a:rPr lang="fr-FR"/>
              <a:pPr eaLnBrk="1" hangingPunct="1"/>
              <a:t>25</a:t>
            </a:fld>
            <a:endParaRPr lang="fr-FR"/>
          </a:p>
        </p:txBody>
      </p:sp>
      <p:sp>
        <p:nvSpPr>
          <p:cNvPr id="184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A7A16333-6972-CD47-B6CD-21D243A67960}" type="slidenum">
              <a:rPr lang="fr-FR"/>
              <a:pPr eaLnBrk="1" hangingPunct="1"/>
              <a:t>26</a:t>
            </a:fld>
            <a:endParaRPr lang="fr-FR"/>
          </a:p>
        </p:txBody>
      </p:sp>
      <p:sp>
        <p:nvSpPr>
          <p:cNvPr id="185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5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244A76CA-9BC1-F34E-BFD1-AF4185D31F00}" type="slidenum">
              <a:rPr lang="fr-FR"/>
              <a:pPr eaLnBrk="1" hangingPunct="1"/>
              <a:t>27</a:t>
            </a:fld>
            <a:endParaRPr lang="fr-FR"/>
          </a:p>
        </p:txBody>
      </p:sp>
      <p:sp>
        <p:nvSpPr>
          <p:cNvPr id="187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7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C975993E-0587-AC4B-82FC-E0C99C9CBCA6}" type="slidenum">
              <a:rPr lang="fr-FR"/>
              <a:pPr eaLnBrk="1" hangingPunct="1"/>
              <a:t>5</a:t>
            </a:fld>
            <a:endParaRPr lang="fr-FR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6B68B46F-3D46-8F40-A90C-DBCA9D2F0B20}" type="slidenum">
              <a:rPr lang="fr-FR"/>
              <a:pPr eaLnBrk="1" hangingPunct="1"/>
              <a:t>6</a:t>
            </a:fld>
            <a:endParaRPr lang="fr-FR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4BA7366-970F-1C4F-B716-A763260AD5E2}" type="slidenum">
              <a:rPr lang="fr-FR"/>
              <a:pPr eaLnBrk="1" hangingPunct="1"/>
              <a:t>10</a:t>
            </a:fld>
            <a:endParaRPr lang="fr-FR"/>
          </a:p>
        </p:txBody>
      </p:sp>
      <p:sp>
        <p:nvSpPr>
          <p:cNvPr id="175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F47AA0-8C14-4387-B629-A164D326A365}" type="slidenum">
              <a:rPr lang="fr-FR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fr-FR"/>
          </a:p>
        </p:txBody>
      </p:sp>
      <p:sp>
        <p:nvSpPr>
          <p:cNvPr id="59395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hangingPunct="1"/>
            <a:fld id="{0D1F70B7-9999-430E-B3BE-62F3D8F77625}" type="slidenum">
              <a:rPr lang="fr-FR" sz="1200">
                <a:latin typeface="Calibri" pitchFamily="34" charset="0"/>
              </a:rPr>
              <a:pPr algn="r" eaLnBrk="1" hangingPunct="1"/>
              <a:t>12</a:t>
            </a:fld>
            <a:endParaRPr lang="fr-FR" sz="1200">
              <a:latin typeface="Calibri" pitchFamily="34" charset="0"/>
            </a:endParaRPr>
          </a:p>
        </p:txBody>
      </p:sp>
      <p:sp>
        <p:nvSpPr>
          <p:cNvPr id="593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79EA6F5C-3E59-4242-A3ED-5CD953AAD449}" type="slidenum">
              <a:rPr lang="fr-FR"/>
              <a:pPr eaLnBrk="1" hangingPunct="1"/>
              <a:t>13</a:t>
            </a:fld>
            <a:endParaRPr lang="fr-FR"/>
          </a:p>
        </p:txBody>
      </p:sp>
      <p:sp>
        <p:nvSpPr>
          <p:cNvPr id="176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B22B677-B4C1-4A9B-80D1-68C536B0A051}" type="slidenum">
              <a:rPr lang="fr-FR" smtClean="0"/>
              <a:pPr eaLnBrk="1" hangingPunct="1"/>
              <a:t>14</a:t>
            </a:fld>
            <a:endParaRPr lang="fr-FR" smtClean="0"/>
          </a:p>
        </p:txBody>
      </p:sp>
      <p:sp>
        <p:nvSpPr>
          <p:cNvPr id="7680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06F786A7-C672-4EFA-B8BE-56185FAF8207}" type="slidenum">
              <a:rPr lang="fr-FR" sz="1200"/>
              <a:pPr algn="r" eaLnBrk="1" hangingPunct="1"/>
              <a:t>14</a:t>
            </a:fld>
            <a:endParaRPr lang="fr-FR" sz="1200"/>
          </a:p>
        </p:txBody>
      </p:sp>
      <p:sp>
        <p:nvSpPr>
          <p:cNvPr id="768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81A700C-DCC2-4CEF-B154-6F3AF08129DD}" type="slidenum">
              <a:rPr lang="fr-FR" smtClean="0"/>
              <a:pPr eaLnBrk="1" hangingPunct="1"/>
              <a:t>15</a:t>
            </a:fld>
            <a:endParaRPr lang="fr-FR" smtClean="0"/>
          </a:p>
        </p:txBody>
      </p:sp>
      <p:sp>
        <p:nvSpPr>
          <p:cNvPr id="7373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2745C01C-1D6B-4804-86CE-3F5F3A4389DD}" type="slidenum">
              <a:rPr lang="fr-FR" sz="1200"/>
              <a:pPr algn="r" eaLnBrk="1" hangingPunct="1"/>
              <a:t>15</a:t>
            </a:fld>
            <a:endParaRPr lang="fr-FR" sz="1200"/>
          </a:p>
        </p:txBody>
      </p:sp>
      <p:sp>
        <p:nvSpPr>
          <p:cNvPr id="737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B22B677-B4C1-4A9B-80D1-68C536B0A051}" type="slidenum">
              <a:rPr lang="fr-FR" smtClean="0"/>
              <a:pPr eaLnBrk="1" hangingPunct="1"/>
              <a:t>16</a:t>
            </a:fld>
            <a:endParaRPr lang="fr-FR" smtClean="0"/>
          </a:p>
        </p:txBody>
      </p:sp>
      <p:sp>
        <p:nvSpPr>
          <p:cNvPr id="76803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06F786A7-C672-4EFA-B8BE-56185FAF8207}" type="slidenum">
              <a:rPr lang="fr-FR" sz="1200"/>
              <a:pPr algn="r" eaLnBrk="1" hangingPunct="1"/>
              <a:t>16</a:t>
            </a:fld>
            <a:endParaRPr lang="fr-FR" sz="1200"/>
          </a:p>
        </p:txBody>
      </p:sp>
      <p:sp>
        <p:nvSpPr>
          <p:cNvPr id="768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5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62C76-B597-4287-988D-279A7AEEE325}" type="datetimeFigureOut">
              <a:rPr lang="fr-FR" smtClean="0"/>
              <a:t>07/11/2013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AAD23-A6E0-4B15-B479-BC39120FFE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8302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62C76-B597-4287-988D-279A7AEEE325}" type="datetimeFigureOut">
              <a:rPr lang="fr-FR" smtClean="0"/>
              <a:t>07/11/2013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AAD23-A6E0-4B15-B479-BC39120FFE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0661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62C76-B597-4287-988D-279A7AEEE325}" type="datetimeFigureOut">
              <a:rPr lang="fr-FR" smtClean="0"/>
              <a:t>07/11/2013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AAD23-A6E0-4B15-B479-BC39120FFE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01214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re et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FC5A74-3CD8-2C49-9C0E-DEB880EBFE0D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66012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re. Text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B0DC13-1D20-DA43-86B2-982795609697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46880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re. Contenu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B1DC48-A48F-5B4B-AB73-CF9912D62B15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73471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re. Text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CE6C11-23C0-FE4F-BBCF-46EE94880B4D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84878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62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52866A-6434-6249-A665-0801897F070C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5587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62C76-B597-4287-988D-279A7AEEE325}" type="datetimeFigureOut">
              <a:rPr lang="fr-FR" smtClean="0"/>
              <a:t>07/11/2013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AAD23-A6E0-4B15-B479-BC39120FFE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8033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62C76-B597-4287-988D-279A7AEEE325}" type="datetimeFigureOut">
              <a:rPr lang="fr-FR" smtClean="0"/>
              <a:t>07/11/2013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AAD23-A6E0-4B15-B479-BC39120FFE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3603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62C76-B597-4287-988D-279A7AEEE325}" type="datetimeFigureOut">
              <a:rPr lang="fr-FR" smtClean="0"/>
              <a:t>07/11/2013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AAD23-A6E0-4B15-B479-BC39120FFE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7811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62C76-B597-4287-988D-279A7AEEE325}" type="datetimeFigureOut">
              <a:rPr lang="fr-FR" smtClean="0"/>
              <a:t>07/11/2013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AAD23-A6E0-4B15-B479-BC39120FFE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4387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62C76-B597-4287-988D-279A7AEEE325}" type="datetimeFigureOut">
              <a:rPr lang="fr-FR" smtClean="0"/>
              <a:t>07/11/2013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AAD23-A6E0-4B15-B479-BC39120FFE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1718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62C76-B597-4287-988D-279A7AEEE325}" type="datetimeFigureOut">
              <a:rPr lang="fr-FR" smtClean="0"/>
              <a:t>07/11/2013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AAD23-A6E0-4B15-B479-BC39120FFE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8098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62C76-B597-4287-988D-279A7AEEE325}" type="datetimeFigureOut">
              <a:rPr lang="fr-FR" smtClean="0"/>
              <a:t>07/11/2013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AAD23-A6E0-4B15-B479-BC39120FFE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2521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262C76-B597-4287-988D-279A7AEEE325}" type="datetimeFigureOut">
              <a:rPr lang="fr-FR" smtClean="0"/>
              <a:t>07/11/2013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DAAD23-A6E0-4B15-B479-BC39120FFE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6873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262C76-B597-4287-988D-279A7AEEE325}" type="datetimeFigureOut">
              <a:rPr lang="fr-FR" smtClean="0"/>
              <a:t>07/11/2013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DAAD23-A6E0-4B15-B479-BC39120FFE0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4777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2.wmf"/><Relationship Id="rId4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emf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4.wmf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23.wmf"/><Relationship Id="rId4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tags" Target="../tags/tag3.xml"/><Relationship Id="rId7" Type="http://schemas.openxmlformats.org/officeDocument/2006/relationships/image" Target="../media/image26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7.xml"/><Relationship Id="rId11" Type="http://schemas.openxmlformats.org/officeDocument/2006/relationships/image" Target="../media/image30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29.png"/><Relationship Id="rId4" Type="http://schemas.openxmlformats.org/officeDocument/2006/relationships/tags" Target="../tags/tag4.xml"/><Relationship Id="rId9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emf"/><Relationship Id="rId5" Type="http://schemas.openxmlformats.org/officeDocument/2006/relationships/image" Target="../media/image33.pn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tags" Target="../tags/tag7.xml"/><Relationship Id="rId7" Type="http://schemas.openxmlformats.org/officeDocument/2006/relationships/image" Target="../media/image26.png"/><Relationship Id="rId12" Type="http://schemas.openxmlformats.org/officeDocument/2006/relationships/image" Target="../media/image35.emf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notesSlide" Target="../notesSlides/notesSlide9.xml"/><Relationship Id="rId11" Type="http://schemas.openxmlformats.org/officeDocument/2006/relationships/image" Target="../media/image30.png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29.png"/><Relationship Id="rId4" Type="http://schemas.openxmlformats.org/officeDocument/2006/relationships/tags" Target="../tags/tag8.xml"/><Relationship Id="rId9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e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7.e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36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notesSlide" Target="../notesSlides/notesSlide1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oleObject" Target="../embeddings/oleObject10.bin"/><Relationship Id="rId7" Type="http://schemas.openxmlformats.org/officeDocument/2006/relationships/image" Target="../media/image4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package" Target="../embeddings/Microsoft_Word_Document1.docx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43.png"/><Relationship Id="rId4" Type="http://schemas.openxmlformats.org/officeDocument/2006/relationships/image" Target="../media/image41.emf"/><Relationship Id="rId9" Type="http://schemas.openxmlformats.org/officeDocument/2006/relationships/package" Target="../embeddings/Microsoft_Word_Document2.docx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12" Type="http://schemas.openxmlformats.org/officeDocument/2006/relationships/image" Target="../media/image9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jpeg"/><Relationship Id="rId11" Type="http://schemas.openxmlformats.org/officeDocument/2006/relationships/image" Target="../media/image8.jpeg"/><Relationship Id="rId5" Type="http://schemas.openxmlformats.org/officeDocument/2006/relationships/image" Target="../media/image4.jpeg"/><Relationship Id="rId10" Type="http://schemas.openxmlformats.org/officeDocument/2006/relationships/image" Target="../media/image2.png"/><Relationship Id="rId4" Type="http://schemas.openxmlformats.org/officeDocument/2006/relationships/image" Target="../media/image3.jpeg"/><Relationship Id="rId9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.bin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10" Type="http://schemas.openxmlformats.org/officeDocument/2006/relationships/oleObject" Target="../embeddings/oleObject18.bin"/><Relationship Id="rId4" Type="http://schemas.openxmlformats.org/officeDocument/2006/relationships/oleObject" Target="../embeddings/oleObject13.bin"/><Relationship Id="rId9" Type="http://schemas.openxmlformats.org/officeDocument/2006/relationships/oleObject" Target="../embeddings/oleObject17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476217"/>
            <a:ext cx="7772400" cy="3124234"/>
          </a:xfrm>
        </p:spPr>
        <p:txBody>
          <a:bodyPr>
            <a:normAutofit fontScale="90000"/>
          </a:bodyPr>
          <a:lstStyle/>
          <a:p>
            <a:r>
              <a:rPr lang="fr-FR" sz="5400" dirty="0" err="1" smtClean="0">
                <a:solidFill>
                  <a:srgbClr val="FF6600"/>
                </a:solidFill>
              </a:rPr>
              <a:t>Waves</a:t>
            </a:r>
            <a:r>
              <a:rPr lang="fr-FR" sz="5400" dirty="0" smtClean="0">
                <a:solidFill>
                  <a:srgbClr val="FF6600"/>
                </a:solidFill>
              </a:rPr>
              <a:t> and </a:t>
            </a:r>
            <a:r>
              <a:rPr lang="fr-FR" sz="5400" dirty="0" err="1" smtClean="0">
                <a:solidFill>
                  <a:srgbClr val="FF6600"/>
                </a:solidFill>
              </a:rPr>
              <a:t>disorder</a:t>
            </a:r>
            <a:r>
              <a:rPr lang="fr-FR" sz="5400" dirty="0" smtClean="0">
                <a:solidFill>
                  <a:srgbClr val="FF6600"/>
                </a:solidFill>
              </a:rPr>
              <a:t/>
            </a:r>
            <a:br>
              <a:rPr lang="fr-FR" sz="5400" dirty="0" smtClean="0">
                <a:solidFill>
                  <a:srgbClr val="FF6600"/>
                </a:solidFill>
              </a:rPr>
            </a:br>
            <a:r>
              <a:rPr lang="fr-FR" sz="5400" i="1" dirty="0" smtClean="0">
                <a:solidFill>
                  <a:srgbClr val="FF6600"/>
                </a:solidFill>
              </a:rPr>
              <a:t>or </a:t>
            </a:r>
            <a:r>
              <a:rPr lang="fr-FR" sz="5400" i="1" dirty="0" err="1" smtClean="0">
                <a:solidFill>
                  <a:srgbClr val="FF6600"/>
                </a:solidFill>
              </a:rPr>
              <a:t>things</a:t>
            </a:r>
            <a:r>
              <a:rPr lang="fr-FR" sz="5400" i="1" dirty="0" smtClean="0">
                <a:solidFill>
                  <a:srgbClr val="FF6600"/>
                </a:solidFill>
              </a:rPr>
              <a:t> </a:t>
            </a:r>
            <a:r>
              <a:rPr lang="fr-FR" sz="5400" i="1" dirty="0" err="1" smtClean="0">
                <a:solidFill>
                  <a:srgbClr val="FF6600"/>
                </a:solidFill>
              </a:rPr>
              <a:t>that</a:t>
            </a:r>
            <a:r>
              <a:rPr lang="fr-FR" sz="5400" i="1" dirty="0" smtClean="0">
                <a:solidFill>
                  <a:srgbClr val="FF6600"/>
                </a:solidFill>
              </a:rPr>
              <a:t> gain </a:t>
            </a:r>
            <a:r>
              <a:rPr lang="fr-FR" sz="5400" i="1" dirty="0" err="1" smtClean="0">
                <a:solidFill>
                  <a:srgbClr val="FF6600"/>
                </a:solidFill>
              </a:rPr>
              <a:t>from</a:t>
            </a:r>
            <a:r>
              <a:rPr lang="fr-FR" sz="5400" i="1" dirty="0" smtClean="0">
                <a:solidFill>
                  <a:srgbClr val="FF6600"/>
                </a:solidFill>
              </a:rPr>
              <a:t> </a:t>
            </a:r>
            <a:r>
              <a:rPr lang="fr-FR" sz="5400" i="1" dirty="0" err="1" smtClean="0">
                <a:solidFill>
                  <a:srgbClr val="FF6600"/>
                </a:solidFill>
              </a:rPr>
              <a:t>disorder</a:t>
            </a:r>
            <a:r>
              <a:rPr lang="fr-FR" sz="5400" i="1" dirty="0" smtClean="0">
                <a:solidFill>
                  <a:srgbClr val="FF6600"/>
                </a:solidFill>
              </a:rPr>
              <a:t/>
            </a:r>
            <a:br>
              <a:rPr lang="fr-FR" sz="5400" i="1" dirty="0" smtClean="0">
                <a:solidFill>
                  <a:srgbClr val="FF6600"/>
                </a:solidFill>
              </a:rPr>
            </a:br>
            <a:endParaRPr lang="fr-FR" sz="5400" i="1" dirty="0">
              <a:solidFill>
                <a:srgbClr val="FF6600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4762500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fr-FR" dirty="0" smtClean="0"/>
              <a:t>Roger Maynard</a:t>
            </a:r>
          </a:p>
          <a:p>
            <a:r>
              <a:rPr lang="fr-FR" dirty="0" smtClean="0"/>
              <a:t>Laboratoire LPMMC</a:t>
            </a:r>
          </a:p>
          <a:p>
            <a:r>
              <a:rPr lang="fr-FR" dirty="0" smtClean="0"/>
              <a:t>CNRS-UJF Grenoble</a:t>
            </a:r>
          </a:p>
          <a:p>
            <a:endParaRPr lang="fr-FR" dirty="0" smtClean="0"/>
          </a:p>
          <a:p>
            <a:r>
              <a:rPr lang="fr-FR" i="1" dirty="0" smtClean="0"/>
              <a:t>Rio de Janeiro, …. </a:t>
            </a:r>
            <a:r>
              <a:rPr lang="fr-FR" i="1" dirty="0" err="1" smtClean="0"/>
              <a:t>November</a:t>
            </a:r>
            <a:r>
              <a:rPr lang="fr-FR" i="1" dirty="0" smtClean="0"/>
              <a:t>, 2013</a:t>
            </a:r>
            <a:endParaRPr lang="fr-FR" i="1" dirty="0"/>
          </a:p>
        </p:txBody>
      </p:sp>
      <p:pic>
        <p:nvPicPr>
          <p:cNvPr id="4" name="Espace réservé du contenu 6"/>
          <p:cNvPicPr>
            <a:picLocks noChangeAspect="1"/>
          </p:cNvPicPr>
          <p:nvPr/>
        </p:nvPicPr>
        <p:blipFill>
          <a:blip r:embed="rId2"/>
          <a:srcRect l="18137" r="18137"/>
          <a:stretch>
            <a:fillRect/>
          </a:stretch>
        </p:blipFill>
        <p:spPr>
          <a:xfrm>
            <a:off x="3608564" y="2910563"/>
            <a:ext cx="1893604" cy="1851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94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smtClean="0">
                <a:latin typeface="Arial" charset="0"/>
              </a:rPr>
              <a:t>But…</a:t>
            </a:r>
            <a:r>
              <a:rPr lang="fr-FR" dirty="0" err="1" smtClean="0">
                <a:latin typeface="Arial" charset="0"/>
              </a:rPr>
              <a:t>waves</a:t>
            </a:r>
            <a:r>
              <a:rPr lang="fr-FR" dirty="0" smtClean="0">
                <a:latin typeface="Arial" charset="0"/>
              </a:rPr>
              <a:t> in </a:t>
            </a:r>
            <a:r>
              <a:rPr lang="fr-FR" dirty="0" err="1" smtClean="0">
                <a:latin typeface="Arial" charset="0"/>
              </a:rPr>
              <a:t>random</a:t>
            </a:r>
            <a:r>
              <a:rPr lang="fr-FR" dirty="0" smtClean="0">
                <a:latin typeface="Arial" charset="0"/>
              </a:rPr>
              <a:t> media ?</a:t>
            </a:r>
            <a:endParaRPr lang="en-US" dirty="0">
              <a:latin typeface="Arial" charset="0"/>
            </a:endParaRPr>
          </a:p>
        </p:txBody>
      </p:sp>
      <p:pic>
        <p:nvPicPr>
          <p:cNvPr id="61443" name="Picture 3" descr="vibration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03363" y="1600200"/>
            <a:ext cx="6137275" cy="4530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233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sz="quarter"/>
          </p:nvPr>
        </p:nvSpPr>
        <p:spPr/>
        <p:txBody>
          <a:bodyPr>
            <a:normAutofit fontScale="90000"/>
          </a:bodyPr>
          <a:lstStyle/>
          <a:p>
            <a:r>
              <a:rPr lang="fr-FR" dirty="0" smtClean="0"/>
              <a:t> </a:t>
            </a:r>
            <a:r>
              <a:rPr lang="fr-FR" dirty="0" err="1"/>
              <a:t>F</a:t>
            </a:r>
            <a:r>
              <a:rPr lang="fr-FR" dirty="0" err="1" smtClean="0"/>
              <a:t>oundation</a:t>
            </a:r>
            <a:r>
              <a:rPr lang="fr-FR" dirty="0" smtClean="0"/>
              <a:t> of the radiative </a:t>
            </a:r>
            <a:r>
              <a:rPr lang="fr-FR" dirty="0" err="1" smtClean="0"/>
              <a:t>transfer</a:t>
            </a:r>
            <a:r>
              <a:rPr lang="fr-FR" dirty="0" smtClean="0"/>
              <a:t> </a:t>
            </a:r>
            <a:r>
              <a:rPr lang="fr-FR" dirty="0" err="1" smtClean="0"/>
              <a:t>theory</a:t>
            </a:r>
            <a:r>
              <a:rPr lang="fr-FR" dirty="0" smtClean="0"/>
              <a:t> 1905</a:t>
            </a:r>
            <a:endParaRPr lang="fr-FR" dirty="0"/>
          </a:p>
        </p:txBody>
      </p:sp>
      <p:pic>
        <p:nvPicPr>
          <p:cNvPr id="8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5" r="2345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" name="Picture 3" descr="mainau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63" b="13863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Mainback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80" b="13880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1" name="Object 2"/>
          <p:cNvGraphicFramePr>
            <a:graphicFrameLocks noGrp="1" noChangeAspect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3269503846"/>
              </p:ext>
            </p:extLst>
          </p:nvPr>
        </p:nvGraphicFramePr>
        <p:xfrm>
          <a:off x="4648199" y="4061671"/>
          <a:ext cx="4404643" cy="19616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Photo Editor Photo" r:id="rId6" imgW="47600000" imgH="12114286" progId="MSPhotoEd.3">
                  <p:embed/>
                </p:oleObj>
              </mc:Choice>
              <mc:Fallback>
                <p:oleObj name="Photo Editor Photo" r:id="rId6" imgW="47600000" imgH="12114286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199" y="4061671"/>
                        <a:ext cx="4404643" cy="19616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684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Text Box 10"/>
          <p:cNvSpPr txBox="1">
            <a:spLocks noChangeArrowheads="1"/>
          </p:cNvSpPr>
          <p:nvPr/>
        </p:nvSpPr>
        <p:spPr bwMode="auto">
          <a:xfrm>
            <a:off x="-92075" y="50292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endParaRPr lang="en-US" sz="2400">
              <a:latin typeface="Times New Roman" pitchFamily="18" charset="0"/>
            </a:endParaRPr>
          </a:p>
        </p:txBody>
      </p:sp>
      <p:sp>
        <p:nvSpPr>
          <p:cNvPr id="1033" name="Rectangle 11"/>
          <p:cNvSpPr>
            <a:spLocks noChangeArrowheads="1"/>
          </p:cNvSpPr>
          <p:nvPr/>
        </p:nvSpPr>
        <p:spPr bwMode="auto">
          <a:xfrm>
            <a:off x="714414" y="1050853"/>
            <a:ext cx="62914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fr-FR" sz="2800" b="1" dirty="0" smtClean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fr-FR" sz="2800" b="1" dirty="0" err="1" smtClean="0">
                <a:solidFill>
                  <a:srgbClr val="FF0000"/>
                </a:solidFill>
                <a:latin typeface="Calibri" pitchFamily="34" charset="0"/>
              </a:rPr>
              <a:t>wave</a:t>
            </a:r>
            <a:r>
              <a:rPr lang="fr-FR" sz="2800" b="1" dirty="0" smtClean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fr-FR" sz="2800" b="1" dirty="0" err="1" smtClean="0">
                <a:solidFill>
                  <a:srgbClr val="FF0000"/>
                </a:solidFill>
                <a:latin typeface="Calibri" pitchFamily="34" charset="0"/>
              </a:rPr>
              <a:t>equation</a:t>
            </a:r>
            <a:r>
              <a:rPr lang="fr-FR" sz="2800" b="1" dirty="0" smtClean="0">
                <a:solidFill>
                  <a:srgbClr val="FF0000"/>
                </a:solidFill>
                <a:latin typeface="Calibri" pitchFamily="34" charset="0"/>
              </a:rPr>
              <a:t> for the Green </a:t>
            </a:r>
            <a:r>
              <a:rPr lang="fr-FR" sz="2800" b="1" dirty="0" err="1" smtClean="0">
                <a:solidFill>
                  <a:srgbClr val="FF0000"/>
                </a:solidFill>
                <a:latin typeface="Calibri" pitchFamily="34" charset="0"/>
              </a:rPr>
              <a:t>function</a:t>
            </a:r>
            <a:endParaRPr lang="fr-FR" sz="32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graphicFrame>
        <p:nvGraphicFramePr>
          <p:cNvPr id="59400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6991363"/>
              </p:ext>
            </p:extLst>
          </p:nvPr>
        </p:nvGraphicFramePr>
        <p:xfrm>
          <a:off x="1974028" y="3746348"/>
          <a:ext cx="4822825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Equation" r:id="rId4" imgW="2666880" imgH="482400" progId="">
                  <p:embed/>
                </p:oleObj>
              </mc:Choice>
              <mc:Fallback>
                <p:oleObj name="Equation" r:id="rId4" imgW="2666880" imgH="4824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4028" y="3746348"/>
                        <a:ext cx="4822825" cy="796925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 w="25400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9" name="Rectangle 639"/>
          <p:cNvSpPr>
            <a:spLocks noChangeArrowheads="1"/>
          </p:cNvSpPr>
          <p:nvPr/>
        </p:nvSpPr>
        <p:spPr bwMode="auto">
          <a:xfrm>
            <a:off x="-92075" y="2539792"/>
            <a:ext cx="9144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fr-FR" sz="2000" dirty="0">
                <a:solidFill>
                  <a:srgbClr val="FF0000"/>
                </a:solidFill>
                <a:latin typeface="Calibri" pitchFamily="34" charset="0"/>
              </a:rPr>
              <a:t>The </a:t>
            </a:r>
            <a:r>
              <a:rPr lang="fr-FR" sz="2000" dirty="0" err="1">
                <a:solidFill>
                  <a:srgbClr val="FF0000"/>
                </a:solidFill>
                <a:latin typeface="Calibri" pitchFamily="34" charset="0"/>
              </a:rPr>
              <a:t>acoustic</a:t>
            </a:r>
            <a:r>
              <a:rPr lang="fr-FR" sz="2000" dirty="0">
                <a:solidFill>
                  <a:srgbClr val="FF0000"/>
                </a:solidFill>
                <a:latin typeface="Calibri" pitchFamily="34" charset="0"/>
              </a:rPr>
              <a:t> case : </a:t>
            </a:r>
            <a:r>
              <a:rPr lang="fr-FR" sz="2000" b="1" dirty="0">
                <a:solidFill>
                  <a:srgbClr val="FF0000"/>
                </a:solidFill>
                <a:latin typeface="Calibri" pitchFamily="34" charset="0"/>
              </a:rPr>
              <a:t>non dissipative </a:t>
            </a:r>
            <a:r>
              <a:rPr lang="fr-FR" sz="2000" b="1" dirty="0" err="1">
                <a:solidFill>
                  <a:srgbClr val="FF0000"/>
                </a:solidFill>
                <a:latin typeface="Calibri" pitchFamily="34" charset="0"/>
              </a:rPr>
              <a:t>heterogeneous</a:t>
            </a:r>
            <a:r>
              <a:rPr lang="fr-FR" sz="2000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fr-FR" sz="2000" dirty="0" smtClean="0">
                <a:solidFill>
                  <a:srgbClr val="FF0000"/>
                </a:solidFill>
                <a:latin typeface="Calibri" pitchFamily="34" charset="0"/>
              </a:rPr>
              <a:t>medium </a:t>
            </a:r>
            <a:r>
              <a:rPr lang="fr-FR" sz="2000" dirty="0" err="1">
                <a:solidFill>
                  <a:srgbClr val="FF0000"/>
                </a:solidFill>
                <a:latin typeface="Calibri" pitchFamily="34" charset="0"/>
              </a:rPr>
              <a:t>with</a:t>
            </a:r>
            <a:r>
              <a:rPr lang="fr-FR" sz="2000" dirty="0">
                <a:solidFill>
                  <a:srgbClr val="FF0000"/>
                </a:solidFill>
                <a:latin typeface="Calibri" pitchFamily="34" charset="0"/>
              </a:rPr>
              <a:t> a </a:t>
            </a:r>
            <a:r>
              <a:rPr lang="fr-FR" sz="2000" dirty="0" err="1">
                <a:solidFill>
                  <a:srgbClr val="FF0000"/>
                </a:solidFill>
                <a:latin typeface="Calibri" pitchFamily="34" charset="0"/>
              </a:rPr>
              <a:t>ponctual</a:t>
            </a:r>
            <a:r>
              <a:rPr lang="fr-FR" sz="2000" dirty="0">
                <a:solidFill>
                  <a:srgbClr val="FF0000"/>
                </a:solidFill>
                <a:latin typeface="Calibri" pitchFamily="34" charset="0"/>
              </a:rPr>
              <a:t> source  </a:t>
            </a:r>
          </a:p>
        </p:txBody>
      </p:sp>
    </p:spTree>
    <p:extLst>
      <p:ext uri="{BB962C8B-B14F-4D97-AF65-F5344CB8AC3E}">
        <p14:creationId xmlns:p14="http://schemas.microsoft.com/office/powerpoint/2010/main" val="2046931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fr-FR" sz="2800" dirty="0" smtClean="0">
                <a:latin typeface="Arial" charset="0"/>
              </a:rPr>
              <a:t> ondes: amplitude et phase</a:t>
            </a:r>
            <a:endParaRPr lang="fr-FR" sz="2800" dirty="0">
              <a:latin typeface="Arial" charset="0"/>
            </a:endParaRP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fr-FR" sz="2400">
                <a:latin typeface="Arial" charset="0"/>
              </a:rPr>
              <a:t>Amplitude et phase</a:t>
            </a:r>
          </a:p>
          <a:p>
            <a:pPr eaLnBrk="1" hangingPunct="1"/>
            <a:endParaRPr lang="fr-FR" sz="2400">
              <a:latin typeface="Arial" charset="0"/>
            </a:endParaRPr>
          </a:p>
          <a:p>
            <a:pPr eaLnBrk="1" hangingPunct="1"/>
            <a:endParaRPr lang="fr-FR" sz="2400">
              <a:latin typeface="Arial" charset="0"/>
            </a:endParaRPr>
          </a:p>
          <a:p>
            <a:pPr eaLnBrk="1" hangingPunct="1"/>
            <a:r>
              <a:rPr lang="fr-FR" sz="2400">
                <a:latin typeface="Arial" charset="0"/>
              </a:rPr>
              <a:t>Fonction d</a:t>
            </a:r>
            <a:r>
              <a:rPr lang="ja-JP" altLang="fr-FR" sz="2400">
                <a:latin typeface="Arial" charset="0"/>
              </a:rPr>
              <a:t>’</a:t>
            </a:r>
            <a:r>
              <a:rPr lang="fr-FR" sz="2400">
                <a:latin typeface="Arial" charset="0"/>
              </a:rPr>
              <a:t>onde et intensité</a:t>
            </a:r>
          </a:p>
          <a:p>
            <a:pPr eaLnBrk="1" hangingPunct="1"/>
            <a:endParaRPr lang="fr-FR" sz="2400">
              <a:latin typeface="Arial" charset="0"/>
            </a:endParaRPr>
          </a:p>
          <a:p>
            <a:pPr eaLnBrk="1" hangingPunct="1"/>
            <a:endParaRPr lang="fr-FR" sz="2400">
              <a:latin typeface="Arial" charset="0"/>
            </a:endParaRPr>
          </a:p>
          <a:p>
            <a:pPr eaLnBrk="1" hangingPunct="1"/>
            <a:endParaRPr lang="fr-FR" sz="2400">
              <a:latin typeface="Arial" charset="0"/>
            </a:endParaRPr>
          </a:p>
          <a:p>
            <a:pPr eaLnBrk="1" hangingPunct="1"/>
            <a:endParaRPr lang="fr-FR" sz="2400">
              <a:latin typeface="Arial" charset="0"/>
            </a:endParaRPr>
          </a:p>
          <a:p>
            <a:pPr eaLnBrk="1" hangingPunct="1"/>
            <a:r>
              <a:rPr lang="fr-FR" sz="2400">
                <a:latin typeface="Arial" charset="0"/>
              </a:rPr>
              <a:t>interférences</a:t>
            </a:r>
          </a:p>
        </p:txBody>
      </p:sp>
      <p:graphicFrame>
        <p:nvGraphicFramePr>
          <p:cNvPr id="62468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411413" y="4156075"/>
          <a:ext cx="4105275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Equation" r:id="rId4" imgW="1586811" imgH="317362" progId="Equation.3">
                  <p:embed/>
                </p:oleObj>
              </mc:Choice>
              <mc:Fallback>
                <p:oleObj name="Equation" r:id="rId4" imgW="1586811" imgH="317362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1413" y="4156075"/>
                        <a:ext cx="4105275" cy="857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2469" name="Object 5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484438" y="2133600"/>
          <a:ext cx="3284537" cy="503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…quation" r:id="rId6" imgW="583947" imgH="203112" progId="Equation.3">
                  <p:embed/>
                </p:oleObj>
              </mc:Choice>
              <mc:Fallback>
                <p:oleObj name="…quation" r:id="rId6" imgW="583947" imgH="203112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4438" y="2133600"/>
                        <a:ext cx="3284537" cy="5032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Imag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190500"/>
            <a:ext cx="9144000" cy="646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8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539750" y="330004"/>
            <a:ext cx="7920038" cy="5762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dirty="0" smtClean="0"/>
              <a:t>SPECKLE</a:t>
            </a:r>
            <a:endParaRPr lang="fr-FR" dirty="0"/>
          </a:p>
        </p:txBody>
      </p:sp>
      <p:sp>
        <p:nvSpPr>
          <p:cNvPr id="83972" name="Oval 4"/>
          <p:cNvSpPr>
            <a:spLocks noChangeArrowheads="1"/>
          </p:cNvSpPr>
          <p:nvPr/>
        </p:nvSpPr>
        <p:spPr bwMode="auto">
          <a:xfrm>
            <a:off x="4162425" y="2643188"/>
            <a:ext cx="363538" cy="363537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83973" name="Oval 5"/>
          <p:cNvSpPr>
            <a:spLocks noChangeArrowheads="1"/>
          </p:cNvSpPr>
          <p:nvPr/>
        </p:nvSpPr>
        <p:spPr bwMode="auto">
          <a:xfrm>
            <a:off x="2755900" y="2652713"/>
            <a:ext cx="363538" cy="363537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83974" name="Oval 6"/>
          <p:cNvSpPr>
            <a:spLocks noChangeArrowheads="1"/>
          </p:cNvSpPr>
          <p:nvPr/>
        </p:nvSpPr>
        <p:spPr bwMode="auto">
          <a:xfrm>
            <a:off x="2971800" y="1789113"/>
            <a:ext cx="363538" cy="363537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83975" name="Oval 7"/>
          <p:cNvSpPr>
            <a:spLocks noChangeArrowheads="1"/>
          </p:cNvSpPr>
          <p:nvPr/>
        </p:nvSpPr>
        <p:spPr bwMode="auto">
          <a:xfrm>
            <a:off x="1531938" y="1428750"/>
            <a:ext cx="363537" cy="363538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83976" name="Oval 8"/>
          <p:cNvSpPr>
            <a:spLocks noChangeArrowheads="1"/>
          </p:cNvSpPr>
          <p:nvPr/>
        </p:nvSpPr>
        <p:spPr bwMode="auto">
          <a:xfrm>
            <a:off x="1892300" y="2220913"/>
            <a:ext cx="363538" cy="363537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83977" name="Line 9"/>
          <p:cNvSpPr>
            <a:spLocks noChangeShapeType="1"/>
          </p:cNvSpPr>
          <p:nvPr/>
        </p:nvSpPr>
        <p:spPr bwMode="auto">
          <a:xfrm flipV="1">
            <a:off x="554038" y="2436813"/>
            <a:ext cx="1482725" cy="4762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3978" name="Line 10"/>
          <p:cNvSpPr>
            <a:spLocks noChangeShapeType="1"/>
          </p:cNvSpPr>
          <p:nvPr/>
        </p:nvSpPr>
        <p:spPr bwMode="auto">
          <a:xfrm flipV="1">
            <a:off x="2036763" y="1933575"/>
            <a:ext cx="1079500" cy="503238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3979" name="Line 11"/>
          <p:cNvSpPr>
            <a:spLocks noChangeShapeType="1"/>
          </p:cNvSpPr>
          <p:nvPr/>
        </p:nvSpPr>
        <p:spPr bwMode="auto">
          <a:xfrm flipH="1">
            <a:off x="2900363" y="1933575"/>
            <a:ext cx="215900" cy="935038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3980" name="Line 12"/>
          <p:cNvSpPr>
            <a:spLocks noChangeShapeType="1"/>
          </p:cNvSpPr>
          <p:nvPr/>
        </p:nvSpPr>
        <p:spPr bwMode="auto">
          <a:xfrm>
            <a:off x="2036763" y="2438400"/>
            <a:ext cx="863600" cy="194310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3981" name="Line 13"/>
          <p:cNvSpPr>
            <a:spLocks noChangeShapeType="1"/>
          </p:cNvSpPr>
          <p:nvPr/>
        </p:nvSpPr>
        <p:spPr bwMode="auto">
          <a:xfrm>
            <a:off x="3116263" y="1933575"/>
            <a:ext cx="863600" cy="194310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3982" name="Line 14"/>
          <p:cNvSpPr>
            <a:spLocks noChangeShapeType="1"/>
          </p:cNvSpPr>
          <p:nvPr/>
        </p:nvSpPr>
        <p:spPr bwMode="auto">
          <a:xfrm flipV="1">
            <a:off x="2828925" y="3662363"/>
            <a:ext cx="1079500" cy="5032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stealth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3983" name="Text Box 15"/>
          <p:cNvSpPr txBox="1">
            <a:spLocks noChangeArrowheads="1"/>
          </p:cNvSpPr>
          <p:nvPr/>
        </p:nvSpPr>
        <p:spPr bwMode="auto">
          <a:xfrm>
            <a:off x="3217863" y="4137025"/>
            <a:ext cx="18891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/>
              <a:t>Mean free path</a:t>
            </a:r>
          </a:p>
        </p:txBody>
      </p:sp>
      <p:sp>
        <p:nvSpPr>
          <p:cNvPr id="83984" name="Text Box 16"/>
          <p:cNvSpPr txBox="1">
            <a:spLocks noChangeArrowheads="1"/>
          </p:cNvSpPr>
          <p:nvPr/>
        </p:nvSpPr>
        <p:spPr bwMode="auto">
          <a:xfrm>
            <a:off x="296863" y="2884488"/>
            <a:ext cx="1390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Wavelength</a:t>
            </a:r>
          </a:p>
        </p:txBody>
      </p:sp>
      <p:sp>
        <p:nvSpPr>
          <p:cNvPr id="83985" name="Line 17"/>
          <p:cNvSpPr>
            <a:spLocks noChangeShapeType="1"/>
          </p:cNvSpPr>
          <p:nvPr/>
        </p:nvSpPr>
        <p:spPr bwMode="auto">
          <a:xfrm>
            <a:off x="1425575" y="2065338"/>
            <a:ext cx="0" cy="720725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3986" name="Line 18"/>
          <p:cNvSpPr>
            <a:spLocks noChangeShapeType="1"/>
          </p:cNvSpPr>
          <p:nvPr/>
        </p:nvSpPr>
        <p:spPr bwMode="auto">
          <a:xfrm>
            <a:off x="1281113" y="2065338"/>
            <a:ext cx="0" cy="720725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3987" name="Line 19"/>
          <p:cNvSpPr>
            <a:spLocks noChangeShapeType="1"/>
          </p:cNvSpPr>
          <p:nvPr/>
        </p:nvSpPr>
        <p:spPr bwMode="auto">
          <a:xfrm>
            <a:off x="1136650" y="2065338"/>
            <a:ext cx="0" cy="720725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3988" name="Line 20"/>
          <p:cNvSpPr>
            <a:spLocks noChangeShapeType="1"/>
          </p:cNvSpPr>
          <p:nvPr/>
        </p:nvSpPr>
        <p:spPr bwMode="auto">
          <a:xfrm>
            <a:off x="993775" y="2065338"/>
            <a:ext cx="0" cy="720725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3989" name="Line 21"/>
          <p:cNvSpPr>
            <a:spLocks noChangeShapeType="1"/>
          </p:cNvSpPr>
          <p:nvPr/>
        </p:nvSpPr>
        <p:spPr bwMode="auto">
          <a:xfrm>
            <a:off x="849313" y="2065338"/>
            <a:ext cx="0" cy="720725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3990" name="Oval 22"/>
          <p:cNvSpPr>
            <a:spLocks noChangeArrowheads="1"/>
          </p:cNvSpPr>
          <p:nvPr/>
        </p:nvSpPr>
        <p:spPr bwMode="auto">
          <a:xfrm>
            <a:off x="5081588" y="2089150"/>
            <a:ext cx="363537" cy="363538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83991" name="Oval 23"/>
          <p:cNvSpPr>
            <a:spLocks noChangeArrowheads="1"/>
          </p:cNvSpPr>
          <p:nvPr/>
        </p:nvSpPr>
        <p:spPr bwMode="auto">
          <a:xfrm>
            <a:off x="5873750" y="2284413"/>
            <a:ext cx="363538" cy="363537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83992" name="Oval 24"/>
          <p:cNvSpPr>
            <a:spLocks noChangeArrowheads="1"/>
          </p:cNvSpPr>
          <p:nvPr/>
        </p:nvSpPr>
        <p:spPr bwMode="auto">
          <a:xfrm>
            <a:off x="5256213" y="1387475"/>
            <a:ext cx="363537" cy="363538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83993" name="Oval 25"/>
          <p:cNvSpPr>
            <a:spLocks noChangeArrowheads="1"/>
          </p:cNvSpPr>
          <p:nvPr/>
        </p:nvSpPr>
        <p:spPr bwMode="auto">
          <a:xfrm>
            <a:off x="5121275" y="2713038"/>
            <a:ext cx="363538" cy="363537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83994" name="Oval 26"/>
          <p:cNvSpPr>
            <a:spLocks noChangeArrowheads="1"/>
          </p:cNvSpPr>
          <p:nvPr/>
        </p:nvSpPr>
        <p:spPr bwMode="auto">
          <a:xfrm>
            <a:off x="4338638" y="1676400"/>
            <a:ext cx="363537" cy="363538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83995" name="Oval 27"/>
          <p:cNvSpPr>
            <a:spLocks noChangeArrowheads="1"/>
          </p:cNvSpPr>
          <p:nvPr/>
        </p:nvSpPr>
        <p:spPr bwMode="auto">
          <a:xfrm>
            <a:off x="3416300" y="1338263"/>
            <a:ext cx="363538" cy="363537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83996" name="Line 28"/>
          <p:cNvSpPr>
            <a:spLocks noChangeShapeType="1"/>
          </p:cNvSpPr>
          <p:nvPr/>
        </p:nvSpPr>
        <p:spPr bwMode="auto">
          <a:xfrm flipV="1">
            <a:off x="2900363" y="2276475"/>
            <a:ext cx="2392362" cy="592138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3997" name="Line 29"/>
          <p:cNvSpPr>
            <a:spLocks noChangeShapeType="1"/>
          </p:cNvSpPr>
          <p:nvPr/>
        </p:nvSpPr>
        <p:spPr bwMode="auto">
          <a:xfrm>
            <a:off x="5292725" y="2276475"/>
            <a:ext cx="719138" cy="144463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3998" name="Line 30"/>
          <p:cNvSpPr>
            <a:spLocks noChangeShapeType="1"/>
          </p:cNvSpPr>
          <p:nvPr/>
        </p:nvSpPr>
        <p:spPr bwMode="auto">
          <a:xfrm flipV="1">
            <a:off x="6011863" y="1844675"/>
            <a:ext cx="1439862" cy="576263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3999" name="Line 31"/>
          <p:cNvSpPr>
            <a:spLocks noChangeShapeType="1"/>
          </p:cNvSpPr>
          <p:nvPr/>
        </p:nvSpPr>
        <p:spPr bwMode="auto">
          <a:xfrm flipV="1">
            <a:off x="558800" y="2517775"/>
            <a:ext cx="1482725" cy="4763"/>
          </a:xfrm>
          <a:prstGeom prst="line">
            <a:avLst/>
          </a:prstGeom>
          <a:noFill/>
          <a:ln w="25400">
            <a:solidFill>
              <a:srgbClr val="00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4000" name="Line 32"/>
          <p:cNvSpPr>
            <a:spLocks noChangeShapeType="1"/>
          </p:cNvSpPr>
          <p:nvPr/>
        </p:nvSpPr>
        <p:spPr bwMode="auto">
          <a:xfrm flipV="1">
            <a:off x="2041525" y="1484313"/>
            <a:ext cx="1593850" cy="1033462"/>
          </a:xfrm>
          <a:prstGeom prst="line">
            <a:avLst/>
          </a:prstGeom>
          <a:noFill/>
          <a:ln w="25400">
            <a:solidFill>
              <a:srgbClr val="00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4001" name="Line 33"/>
          <p:cNvSpPr>
            <a:spLocks noChangeShapeType="1"/>
          </p:cNvSpPr>
          <p:nvPr/>
        </p:nvSpPr>
        <p:spPr bwMode="auto">
          <a:xfrm>
            <a:off x="3635375" y="1484313"/>
            <a:ext cx="865188" cy="360362"/>
          </a:xfrm>
          <a:prstGeom prst="line">
            <a:avLst/>
          </a:prstGeom>
          <a:noFill/>
          <a:ln w="25400">
            <a:solidFill>
              <a:srgbClr val="00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4002" name="Line 34"/>
          <p:cNvSpPr>
            <a:spLocks noChangeShapeType="1"/>
          </p:cNvSpPr>
          <p:nvPr/>
        </p:nvSpPr>
        <p:spPr bwMode="auto">
          <a:xfrm>
            <a:off x="4500563" y="1844675"/>
            <a:ext cx="792162" cy="1079500"/>
          </a:xfrm>
          <a:prstGeom prst="line">
            <a:avLst/>
          </a:prstGeom>
          <a:noFill/>
          <a:ln w="25400">
            <a:solidFill>
              <a:srgbClr val="00CC00"/>
            </a:solidFill>
            <a:round/>
            <a:headEnd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4003" name="Line 35"/>
          <p:cNvSpPr>
            <a:spLocks noChangeShapeType="1"/>
          </p:cNvSpPr>
          <p:nvPr/>
        </p:nvSpPr>
        <p:spPr bwMode="auto">
          <a:xfrm flipV="1">
            <a:off x="5292725" y="2501900"/>
            <a:ext cx="723900" cy="422275"/>
          </a:xfrm>
          <a:prstGeom prst="line">
            <a:avLst/>
          </a:prstGeom>
          <a:noFill/>
          <a:ln w="25400">
            <a:solidFill>
              <a:srgbClr val="00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4004" name="Line 36"/>
          <p:cNvSpPr>
            <a:spLocks noChangeShapeType="1"/>
          </p:cNvSpPr>
          <p:nvPr/>
        </p:nvSpPr>
        <p:spPr bwMode="auto">
          <a:xfrm flipV="1">
            <a:off x="6237288" y="1808163"/>
            <a:ext cx="1439862" cy="576262"/>
          </a:xfrm>
          <a:prstGeom prst="line">
            <a:avLst/>
          </a:prstGeom>
          <a:noFill/>
          <a:ln w="25400">
            <a:solidFill>
              <a:srgbClr val="00CC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84006" name="Picture 38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2133600"/>
            <a:ext cx="1141413" cy="43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007" name="Picture 39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775" y="2911475"/>
            <a:ext cx="184150" cy="252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008" name="Picture 40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4187825"/>
            <a:ext cx="892175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010" name="Picture 42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188" y="5445125"/>
            <a:ext cx="7546975" cy="693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3300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437438" y="3409950"/>
            <a:ext cx="471486" cy="975843"/>
          </a:xfrm>
          <a:prstGeom prst="rect">
            <a:avLst/>
          </a:prstGeom>
          <a:blipFill rotWithShape="1">
            <a:blip r:embed="rId11"/>
            <a:stretch>
              <a:fillRect l="-14815" t="-2439" r="-4938" b="-18902"/>
            </a:stretch>
          </a:blipFill>
        </p:spPr>
        <p:txBody>
          <a:bodyPr/>
          <a:lstStyle/>
          <a:p>
            <a:pPr>
              <a:defRPr/>
            </a:pPr>
            <a:r>
              <a:rPr lang="fr-FR">
                <a:noFill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520332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3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3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3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3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3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3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3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84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84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84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4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84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7" grpId="0" animBg="1"/>
      <p:bldP spid="83978" grpId="0" animBg="1"/>
      <p:bldP spid="83979" grpId="0" animBg="1"/>
      <p:bldP spid="83980" grpId="0" animBg="1"/>
      <p:bldP spid="83981" grpId="0" animBg="1"/>
      <p:bldP spid="83982" grpId="0" animBg="1"/>
      <p:bldP spid="83983" grpId="0"/>
      <p:bldP spid="83984" grpId="0"/>
      <p:bldP spid="83985" grpId="0" animBg="1"/>
      <p:bldP spid="83986" grpId="0" animBg="1"/>
      <p:bldP spid="83987" grpId="0" animBg="1"/>
      <p:bldP spid="83988" grpId="0" animBg="1"/>
      <p:bldP spid="83989" grpId="0" animBg="1"/>
      <p:bldP spid="83996" grpId="0" animBg="1"/>
      <p:bldP spid="83997" grpId="0" animBg="1"/>
      <p:bldP spid="83998" grpId="0" animBg="1"/>
      <p:bldP spid="83999" grpId="0" animBg="1"/>
      <p:bldP spid="84000" grpId="0" animBg="1"/>
      <p:bldP spid="84001" grpId="0" animBg="1"/>
      <p:bldP spid="84002" grpId="0" animBg="1"/>
      <p:bldP spid="84003" grpId="0" animBg="1"/>
      <p:bldP spid="8400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Rot="1" noChangeAspect="1" noMove="1" noResize="1" noEditPoints="1" noAdjustHandles="1" noChangeArrowheads="1" noChangeShapeType="1" noTextEdit="1"/>
          </p:cNvSpPr>
          <p:nvPr>
            <p:ph type="body" sz="half" idx="4294967295"/>
          </p:nvPr>
        </p:nvSpPr>
        <p:spPr>
          <a:xfrm>
            <a:off x="457200" y="1412875"/>
            <a:ext cx="4906888" cy="5111750"/>
          </a:xfrm>
          <a:blipFill rotWithShape="1">
            <a:blip r:embed="rId3"/>
            <a:stretch>
              <a:fillRect l="-2484" t="-1193" r="-1366" b="-4415"/>
            </a:stretch>
          </a:blipFill>
          <a:extLst/>
        </p:spPr>
        <p:txBody>
          <a:bodyPr/>
          <a:lstStyle/>
          <a:p>
            <a:pPr>
              <a:defRPr/>
            </a:pPr>
            <a:r>
              <a:rPr lang="fr-FR">
                <a:noFill/>
              </a:rPr>
              <a:t> </a:t>
            </a:r>
          </a:p>
        </p:txBody>
      </p:sp>
      <p:pic>
        <p:nvPicPr>
          <p:cNvPr id="10243" name="Picture 4" descr="0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64163" y="2060575"/>
            <a:ext cx="3671887" cy="34559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ZoneTexte 1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843808" y="606947"/>
            <a:ext cx="3960440" cy="584775"/>
          </a:xfrm>
          <a:prstGeom prst="rect">
            <a:avLst/>
          </a:prstGeom>
          <a:blipFill rotWithShape="1">
            <a:blip r:embed="rId5"/>
            <a:stretch>
              <a:fillRect t="-13684" b="-34737"/>
            </a:stretch>
          </a:blipFill>
        </p:spPr>
        <p:txBody>
          <a:bodyPr/>
          <a:lstStyle/>
          <a:p>
            <a:pPr>
              <a:defRPr/>
            </a:pPr>
            <a:r>
              <a:rPr lang="fr-FR">
                <a:noFill/>
              </a:rPr>
              <a:t> </a:t>
            </a:r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90500"/>
            <a:ext cx="9144000" cy="6461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78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539750" y="330004"/>
            <a:ext cx="7920038" cy="5762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fr-FR" dirty="0" smtClean="0"/>
              <a:t>SPECKLE</a:t>
            </a:r>
            <a:endParaRPr lang="fr-FR" dirty="0"/>
          </a:p>
        </p:txBody>
      </p:sp>
      <p:sp>
        <p:nvSpPr>
          <p:cNvPr id="83972" name="Oval 4"/>
          <p:cNvSpPr>
            <a:spLocks noChangeArrowheads="1"/>
          </p:cNvSpPr>
          <p:nvPr/>
        </p:nvSpPr>
        <p:spPr bwMode="auto">
          <a:xfrm>
            <a:off x="4162425" y="2643188"/>
            <a:ext cx="363538" cy="363537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83973" name="Oval 5"/>
          <p:cNvSpPr>
            <a:spLocks noChangeArrowheads="1"/>
          </p:cNvSpPr>
          <p:nvPr/>
        </p:nvSpPr>
        <p:spPr bwMode="auto">
          <a:xfrm>
            <a:off x="2755900" y="2652713"/>
            <a:ext cx="363538" cy="363537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83974" name="Oval 6"/>
          <p:cNvSpPr>
            <a:spLocks noChangeArrowheads="1"/>
          </p:cNvSpPr>
          <p:nvPr/>
        </p:nvSpPr>
        <p:spPr bwMode="auto">
          <a:xfrm>
            <a:off x="2971800" y="1789113"/>
            <a:ext cx="363538" cy="363537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83975" name="Oval 7"/>
          <p:cNvSpPr>
            <a:spLocks noChangeArrowheads="1"/>
          </p:cNvSpPr>
          <p:nvPr/>
        </p:nvSpPr>
        <p:spPr bwMode="auto">
          <a:xfrm>
            <a:off x="1531938" y="1428750"/>
            <a:ext cx="363537" cy="363538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83976" name="Oval 8"/>
          <p:cNvSpPr>
            <a:spLocks noChangeArrowheads="1"/>
          </p:cNvSpPr>
          <p:nvPr/>
        </p:nvSpPr>
        <p:spPr bwMode="auto">
          <a:xfrm>
            <a:off x="1892300" y="2220913"/>
            <a:ext cx="363538" cy="363537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83977" name="Line 9"/>
          <p:cNvSpPr>
            <a:spLocks noChangeShapeType="1"/>
          </p:cNvSpPr>
          <p:nvPr/>
        </p:nvSpPr>
        <p:spPr bwMode="auto">
          <a:xfrm flipV="1">
            <a:off x="554038" y="2436813"/>
            <a:ext cx="1482725" cy="4762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3978" name="Line 10"/>
          <p:cNvSpPr>
            <a:spLocks noChangeShapeType="1"/>
          </p:cNvSpPr>
          <p:nvPr/>
        </p:nvSpPr>
        <p:spPr bwMode="auto">
          <a:xfrm flipV="1">
            <a:off x="2036763" y="1933575"/>
            <a:ext cx="1079500" cy="503238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3979" name="Line 11"/>
          <p:cNvSpPr>
            <a:spLocks noChangeShapeType="1"/>
          </p:cNvSpPr>
          <p:nvPr/>
        </p:nvSpPr>
        <p:spPr bwMode="auto">
          <a:xfrm flipH="1">
            <a:off x="2900363" y="1933575"/>
            <a:ext cx="215900" cy="935038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3980" name="Line 12"/>
          <p:cNvSpPr>
            <a:spLocks noChangeShapeType="1"/>
          </p:cNvSpPr>
          <p:nvPr/>
        </p:nvSpPr>
        <p:spPr bwMode="auto">
          <a:xfrm>
            <a:off x="2036763" y="2438400"/>
            <a:ext cx="863600" cy="194310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3981" name="Line 13"/>
          <p:cNvSpPr>
            <a:spLocks noChangeShapeType="1"/>
          </p:cNvSpPr>
          <p:nvPr/>
        </p:nvSpPr>
        <p:spPr bwMode="auto">
          <a:xfrm>
            <a:off x="3116263" y="1933575"/>
            <a:ext cx="863600" cy="1943100"/>
          </a:xfrm>
          <a:prstGeom prst="line">
            <a:avLst/>
          </a:prstGeom>
          <a:noFill/>
          <a:ln w="254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3982" name="Line 14"/>
          <p:cNvSpPr>
            <a:spLocks noChangeShapeType="1"/>
          </p:cNvSpPr>
          <p:nvPr/>
        </p:nvSpPr>
        <p:spPr bwMode="auto">
          <a:xfrm flipV="1">
            <a:off x="2828925" y="3662363"/>
            <a:ext cx="1079500" cy="50323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stealth" w="lg" len="lg"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3983" name="Text Box 15"/>
          <p:cNvSpPr txBox="1">
            <a:spLocks noChangeArrowheads="1"/>
          </p:cNvSpPr>
          <p:nvPr/>
        </p:nvSpPr>
        <p:spPr bwMode="auto">
          <a:xfrm>
            <a:off x="3217863" y="4137025"/>
            <a:ext cx="18891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000"/>
              <a:t>Mean free path</a:t>
            </a:r>
          </a:p>
        </p:txBody>
      </p:sp>
      <p:sp>
        <p:nvSpPr>
          <p:cNvPr id="83984" name="Text Box 16"/>
          <p:cNvSpPr txBox="1">
            <a:spLocks noChangeArrowheads="1"/>
          </p:cNvSpPr>
          <p:nvPr/>
        </p:nvSpPr>
        <p:spPr bwMode="auto">
          <a:xfrm>
            <a:off x="296863" y="2884488"/>
            <a:ext cx="1390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/>
              <a:t>Wavelength</a:t>
            </a:r>
          </a:p>
        </p:txBody>
      </p:sp>
      <p:sp>
        <p:nvSpPr>
          <p:cNvPr id="83985" name="Line 17"/>
          <p:cNvSpPr>
            <a:spLocks noChangeShapeType="1"/>
          </p:cNvSpPr>
          <p:nvPr/>
        </p:nvSpPr>
        <p:spPr bwMode="auto">
          <a:xfrm>
            <a:off x="1425575" y="2065338"/>
            <a:ext cx="0" cy="720725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3986" name="Line 18"/>
          <p:cNvSpPr>
            <a:spLocks noChangeShapeType="1"/>
          </p:cNvSpPr>
          <p:nvPr/>
        </p:nvSpPr>
        <p:spPr bwMode="auto">
          <a:xfrm>
            <a:off x="1281113" y="2065338"/>
            <a:ext cx="0" cy="720725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3987" name="Line 19"/>
          <p:cNvSpPr>
            <a:spLocks noChangeShapeType="1"/>
          </p:cNvSpPr>
          <p:nvPr/>
        </p:nvSpPr>
        <p:spPr bwMode="auto">
          <a:xfrm>
            <a:off x="1136650" y="2065338"/>
            <a:ext cx="0" cy="720725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3988" name="Line 20"/>
          <p:cNvSpPr>
            <a:spLocks noChangeShapeType="1"/>
          </p:cNvSpPr>
          <p:nvPr/>
        </p:nvSpPr>
        <p:spPr bwMode="auto">
          <a:xfrm>
            <a:off x="993775" y="2065338"/>
            <a:ext cx="0" cy="720725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3989" name="Line 21"/>
          <p:cNvSpPr>
            <a:spLocks noChangeShapeType="1"/>
          </p:cNvSpPr>
          <p:nvPr/>
        </p:nvSpPr>
        <p:spPr bwMode="auto">
          <a:xfrm>
            <a:off x="849313" y="2065338"/>
            <a:ext cx="0" cy="720725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3990" name="Oval 22"/>
          <p:cNvSpPr>
            <a:spLocks noChangeArrowheads="1"/>
          </p:cNvSpPr>
          <p:nvPr/>
        </p:nvSpPr>
        <p:spPr bwMode="auto">
          <a:xfrm>
            <a:off x="5081588" y="2089150"/>
            <a:ext cx="363537" cy="363538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83991" name="Oval 23"/>
          <p:cNvSpPr>
            <a:spLocks noChangeArrowheads="1"/>
          </p:cNvSpPr>
          <p:nvPr/>
        </p:nvSpPr>
        <p:spPr bwMode="auto">
          <a:xfrm>
            <a:off x="5873750" y="2284413"/>
            <a:ext cx="363538" cy="363537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83992" name="Oval 24"/>
          <p:cNvSpPr>
            <a:spLocks noChangeArrowheads="1"/>
          </p:cNvSpPr>
          <p:nvPr/>
        </p:nvSpPr>
        <p:spPr bwMode="auto">
          <a:xfrm>
            <a:off x="5256213" y="1387475"/>
            <a:ext cx="363537" cy="363538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83993" name="Oval 25"/>
          <p:cNvSpPr>
            <a:spLocks noChangeArrowheads="1"/>
          </p:cNvSpPr>
          <p:nvPr/>
        </p:nvSpPr>
        <p:spPr bwMode="auto">
          <a:xfrm>
            <a:off x="5121275" y="2713038"/>
            <a:ext cx="363538" cy="363537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83994" name="Oval 26"/>
          <p:cNvSpPr>
            <a:spLocks noChangeArrowheads="1"/>
          </p:cNvSpPr>
          <p:nvPr/>
        </p:nvSpPr>
        <p:spPr bwMode="auto">
          <a:xfrm>
            <a:off x="4338638" y="1676400"/>
            <a:ext cx="363537" cy="363538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83995" name="Oval 27"/>
          <p:cNvSpPr>
            <a:spLocks noChangeArrowheads="1"/>
          </p:cNvSpPr>
          <p:nvPr/>
        </p:nvSpPr>
        <p:spPr bwMode="auto">
          <a:xfrm>
            <a:off x="3416300" y="1338263"/>
            <a:ext cx="363538" cy="363537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/>
          </a:p>
        </p:txBody>
      </p:sp>
      <p:sp>
        <p:nvSpPr>
          <p:cNvPr id="83996" name="Line 28"/>
          <p:cNvSpPr>
            <a:spLocks noChangeShapeType="1"/>
          </p:cNvSpPr>
          <p:nvPr/>
        </p:nvSpPr>
        <p:spPr bwMode="auto">
          <a:xfrm flipV="1">
            <a:off x="2900363" y="2276475"/>
            <a:ext cx="2392362" cy="592138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3997" name="Line 29"/>
          <p:cNvSpPr>
            <a:spLocks noChangeShapeType="1"/>
          </p:cNvSpPr>
          <p:nvPr/>
        </p:nvSpPr>
        <p:spPr bwMode="auto">
          <a:xfrm>
            <a:off x="5292725" y="2276475"/>
            <a:ext cx="719138" cy="144463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3998" name="Line 30"/>
          <p:cNvSpPr>
            <a:spLocks noChangeShapeType="1"/>
          </p:cNvSpPr>
          <p:nvPr/>
        </p:nvSpPr>
        <p:spPr bwMode="auto">
          <a:xfrm flipV="1">
            <a:off x="6011863" y="1844675"/>
            <a:ext cx="1439862" cy="576263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3999" name="Line 31"/>
          <p:cNvSpPr>
            <a:spLocks noChangeShapeType="1"/>
          </p:cNvSpPr>
          <p:nvPr/>
        </p:nvSpPr>
        <p:spPr bwMode="auto">
          <a:xfrm flipV="1">
            <a:off x="558800" y="2517775"/>
            <a:ext cx="1482725" cy="4763"/>
          </a:xfrm>
          <a:prstGeom prst="line">
            <a:avLst/>
          </a:prstGeom>
          <a:noFill/>
          <a:ln w="25400">
            <a:solidFill>
              <a:srgbClr val="00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4000" name="Line 32"/>
          <p:cNvSpPr>
            <a:spLocks noChangeShapeType="1"/>
          </p:cNvSpPr>
          <p:nvPr/>
        </p:nvSpPr>
        <p:spPr bwMode="auto">
          <a:xfrm flipV="1">
            <a:off x="2041525" y="1484313"/>
            <a:ext cx="1593850" cy="1033462"/>
          </a:xfrm>
          <a:prstGeom prst="line">
            <a:avLst/>
          </a:prstGeom>
          <a:noFill/>
          <a:ln w="25400">
            <a:solidFill>
              <a:srgbClr val="00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4001" name="Line 33"/>
          <p:cNvSpPr>
            <a:spLocks noChangeShapeType="1"/>
          </p:cNvSpPr>
          <p:nvPr/>
        </p:nvSpPr>
        <p:spPr bwMode="auto">
          <a:xfrm>
            <a:off x="3635375" y="1484313"/>
            <a:ext cx="865188" cy="360362"/>
          </a:xfrm>
          <a:prstGeom prst="line">
            <a:avLst/>
          </a:prstGeom>
          <a:noFill/>
          <a:ln w="25400">
            <a:solidFill>
              <a:srgbClr val="00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4002" name="Line 34"/>
          <p:cNvSpPr>
            <a:spLocks noChangeShapeType="1"/>
          </p:cNvSpPr>
          <p:nvPr/>
        </p:nvSpPr>
        <p:spPr bwMode="auto">
          <a:xfrm>
            <a:off x="4500563" y="1844675"/>
            <a:ext cx="792162" cy="1079500"/>
          </a:xfrm>
          <a:prstGeom prst="line">
            <a:avLst/>
          </a:prstGeom>
          <a:noFill/>
          <a:ln w="25400">
            <a:solidFill>
              <a:srgbClr val="00CC00"/>
            </a:solidFill>
            <a:round/>
            <a:headEnd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4003" name="Line 35"/>
          <p:cNvSpPr>
            <a:spLocks noChangeShapeType="1"/>
          </p:cNvSpPr>
          <p:nvPr/>
        </p:nvSpPr>
        <p:spPr bwMode="auto">
          <a:xfrm flipV="1">
            <a:off x="5292725" y="2501900"/>
            <a:ext cx="723900" cy="422275"/>
          </a:xfrm>
          <a:prstGeom prst="line">
            <a:avLst/>
          </a:prstGeom>
          <a:noFill/>
          <a:ln w="25400">
            <a:solidFill>
              <a:srgbClr val="00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4004" name="Line 36"/>
          <p:cNvSpPr>
            <a:spLocks noChangeShapeType="1"/>
          </p:cNvSpPr>
          <p:nvPr/>
        </p:nvSpPr>
        <p:spPr bwMode="auto">
          <a:xfrm flipV="1">
            <a:off x="6237288" y="1808163"/>
            <a:ext cx="1439862" cy="576262"/>
          </a:xfrm>
          <a:prstGeom prst="line">
            <a:avLst/>
          </a:prstGeom>
          <a:noFill/>
          <a:ln w="25400">
            <a:solidFill>
              <a:srgbClr val="00CC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84006" name="Picture 38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2133600"/>
            <a:ext cx="1141413" cy="43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007" name="Picture 39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775" y="2911475"/>
            <a:ext cx="184150" cy="252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008" name="Picture 40" descr="txp_fi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4187825"/>
            <a:ext cx="892175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010" name="Picture 42" descr="txp_fi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188" y="5445125"/>
            <a:ext cx="7546975" cy="693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3300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437438" y="3409950"/>
            <a:ext cx="471486" cy="975843"/>
          </a:xfrm>
          <a:prstGeom prst="rect">
            <a:avLst/>
          </a:prstGeom>
          <a:blipFill rotWithShape="1">
            <a:blip r:embed="rId11"/>
            <a:stretch>
              <a:fillRect l="-14815" t="-2439" r="-4938" b="-18902"/>
            </a:stretch>
          </a:blipFill>
        </p:spPr>
        <p:txBody>
          <a:bodyPr/>
          <a:lstStyle/>
          <a:p>
            <a:pPr>
              <a:defRPr/>
            </a:pPr>
            <a:r>
              <a:rPr lang="fr-FR">
                <a:noFill/>
              </a:rPr>
              <a:t> 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7834" y="150898"/>
            <a:ext cx="9182209" cy="6488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805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3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3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3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3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3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3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3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84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84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84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4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84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7" grpId="0" animBg="1"/>
      <p:bldP spid="83978" grpId="0" animBg="1"/>
      <p:bldP spid="83979" grpId="0" animBg="1"/>
      <p:bldP spid="83980" grpId="0" animBg="1"/>
      <p:bldP spid="83981" grpId="0" animBg="1"/>
      <p:bldP spid="83982" grpId="0" animBg="1"/>
      <p:bldP spid="83983" grpId="0"/>
      <p:bldP spid="83984" grpId="0"/>
      <p:bldP spid="83985" grpId="0" animBg="1"/>
      <p:bldP spid="83986" grpId="0" animBg="1"/>
      <p:bldP spid="83987" grpId="0" animBg="1"/>
      <p:bldP spid="83988" grpId="0" animBg="1"/>
      <p:bldP spid="83989" grpId="0" animBg="1"/>
      <p:bldP spid="83996" grpId="0" animBg="1"/>
      <p:bldP spid="83997" grpId="0" animBg="1"/>
      <p:bldP spid="83998" grpId="0" animBg="1"/>
      <p:bldP spid="83999" grpId="0" animBg="1"/>
      <p:bldP spid="84000" grpId="0" animBg="1"/>
      <p:bldP spid="84001" grpId="0" animBg="1"/>
      <p:bldP spid="84002" grpId="0" animBg="1"/>
      <p:bldP spid="84003" grpId="0" animBg="1"/>
      <p:bldP spid="8400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Average</a:t>
            </a:r>
            <a:r>
              <a:rPr lang="fr-FR" dirty="0" smtClean="0"/>
              <a:t> over </a:t>
            </a:r>
            <a:r>
              <a:rPr lang="fr-FR" dirty="0" err="1" smtClean="0"/>
              <a:t>disorder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fr-FR" dirty="0"/>
              <a:t> </a:t>
            </a:r>
            <a:r>
              <a:rPr lang="fr-FR" dirty="0" err="1" smtClean="0"/>
              <a:t>mean</a:t>
            </a:r>
            <a:r>
              <a:rPr lang="fr-FR" dirty="0" smtClean="0"/>
              <a:t> </a:t>
            </a:r>
            <a:r>
              <a:rPr lang="fr-FR" dirty="0" err="1" smtClean="0"/>
              <a:t>field</a:t>
            </a:r>
            <a:endParaRPr lang="fr-FR" dirty="0" smtClean="0"/>
          </a:p>
          <a:p>
            <a:pPr algn="ctr"/>
            <a:endParaRPr lang="fr-FR" dirty="0"/>
          </a:p>
          <a:p>
            <a:pPr marL="0" indent="0" algn="ctr">
              <a:buNone/>
            </a:pPr>
            <a:endParaRPr lang="fr-FR" dirty="0" smtClean="0"/>
          </a:p>
          <a:p>
            <a:pPr algn="ctr"/>
            <a:r>
              <a:rPr lang="fr-FR" dirty="0" err="1" smtClean="0"/>
              <a:t>Mean</a:t>
            </a:r>
            <a:r>
              <a:rPr lang="fr-FR" dirty="0" smtClean="0"/>
              <a:t> </a:t>
            </a:r>
            <a:r>
              <a:rPr lang="fr-FR" dirty="0" err="1" smtClean="0"/>
              <a:t>intensity</a:t>
            </a:r>
            <a:endParaRPr lang="fr-FR" dirty="0" smtClean="0"/>
          </a:p>
          <a:p>
            <a:pPr algn="ctr"/>
            <a:endParaRPr lang="fr-FR" dirty="0"/>
          </a:p>
          <a:p>
            <a:pPr algn="ctr"/>
            <a:r>
              <a:rPr lang="fr-FR" dirty="0" smtClean="0"/>
              <a:t>but</a:t>
            </a:r>
            <a:endParaRPr lang="fr-FR" dirty="0"/>
          </a:p>
        </p:txBody>
      </p:sp>
      <p:graphicFrame>
        <p:nvGraphicFramePr>
          <p:cNvPr id="5" name="Espace réservé du contenu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2746909"/>
              </p:ext>
            </p:extLst>
          </p:nvPr>
        </p:nvGraphicFramePr>
        <p:xfrm>
          <a:off x="4346253" y="2284275"/>
          <a:ext cx="1051289" cy="868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…quation" r:id="rId3" imgW="292100" imgH="241300" progId="Equation.3">
                  <p:embed/>
                </p:oleObj>
              </mc:Choice>
              <mc:Fallback>
                <p:oleObj name="…quation" r:id="rId3" imgW="292100" imgH="241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346253" y="2284275"/>
                        <a:ext cx="1051289" cy="868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4133310"/>
              </p:ext>
            </p:extLst>
          </p:nvPr>
        </p:nvGraphicFramePr>
        <p:xfrm>
          <a:off x="4273138" y="3816735"/>
          <a:ext cx="1124404" cy="885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…quation" r:id="rId5" imgW="419100" imgH="330200" progId="Equation.3">
                  <p:embed/>
                </p:oleObj>
              </mc:Choice>
              <mc:Fallback>
                <p:oleObj name="…quation" r:id="rId5" imgW="419100" imgH="330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273138" y="3816735"/>
                        <a:ext cx="1124404" cy="8858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58242394"/>
              </p:ext>
            </p:extLst>
          </p:nvPr>
        </p:nvGraphicFramePr>
        <p:xfrm>
          <a:off x="2635194" y="5139158"/>
          <a:ext cx="3955489" cy="14484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…quation" r:id="rId7" imgW="901700" imgH="330200" progId="Equation.3">
                  <p:embed/>
                </p:oleObj>
              </mc:Choice>
              <mc:Fallback>
                <p:oleObj name="…quation" r:id="rId7" imgW="901700" imgH="3302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35194" y="5139158"/>
                        <a:ext cx="3955489" cy="14484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07336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Oval 2"/>
          <p:cNvSpPr>
            <a:spLocks noChangeArrowheads="1"/>
          </p:cNvSpPr>
          <p:nvPr/>
        </p:nvSpPr>
        <p:spPr bwMode="auto">
          <a:xfrm>
            <a:off x="4162425" y="2643188"/>
            <a:ext cx="363538" cy="363537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>
              <a:ea typeface="+mn-ea"/>
            </a:endParaRPr>
          </a:p>
        </p:txBody>
      </p:sp>
      <p:sp>
        <p:nvSpPr>
          <p:cNvPr id="86019" name="Oval 3"/>
          <p:cNvSpPr>
            <a:spLocks noChangeArrowheads="1"/>
          </p:cNvSpPr>
          <p:nvPr/>
        </p:nvSpPr>
        <p:spPr bwMode="auto">
          <a:xfrm>
            <a:off x="2755900" y="2652713"/>
            <a:ext cx="363538" cy="363537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>
              <a:ea typeface="+mn-ea"/>
            </a:endParaRPr>
          </a:p>
        </p:txBody>
      </p:sp>
      <p:sp>
        <p:nvSpPr>
          <p:cNvPr id="86020" name="Oval 4"/>
          <p:cNvSpPr>
            <a:spLocks noChangeArrowheads="1"/>
          </p:cNvSpPr>
          <p:nvPr/>
        </p:nvSpPr>
        <p:spPr bwMode="auto">
          <a:xfrm>
            <a:off x="2971800" y="1789113"/>
            <a:ext cx="363538" cy="363537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>
              <a:ea typeface="+mn-ea"/>
            </a:endParaRPr>
          </a:p>
        </p:txBody>
      </p:sp>
      <p:sp>
        <p:nvSpPr>
          <p:cNvPr id="86021" name="Oval 5"/>
          <p:cNvSpPr>
            <a:spLocks noChangeArrowheads="1"/>
          </p:cNvSpPr>
          <p:nvPr/>
        </p:nvSpPr>
        <p:spPr bwMode="auto">
          <a:xfrm>
            <a:off x="1531938" y="1428750"/>
            <a:ext cx="363537" cy="363538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>
              <a:ea typeface="+mn-ea"/>
            </a:endParaRPr>
          </a:p>
        </p:txBody>
      </p:sp>
      <p:sp>
        <p:nvSpPr>
          <p:cNvPr id="86022" name="Oval 6"/>
          <p:cNvSpPr>
            <a:spLocks noChangeArrowheads="1"/>
          </p:cNvSpPr>
          <p:nvPr/>
        </p:nvSpPr>
        <p:spPr bwMode="auto">
          <a:xfrm>
            <a:off x="1892300" y="2220913"/>
            <a:ext cx="363538" cy="363537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>
              <a:ea typeface="+mn-ea"/>
            </a:endParaRPr>
          </a:p>
        </p:txBody>
      </p:sp>
      <p:sp>
        <p:nvSpPr>
          <p:cNvPr id="68615" name="Line 7"/>
          <p:cNvSpPr>
            <a:spLocks noChangeShapeType="1"/>
          </p:cNvSpPr>
          <p:nvPr/>
        </p:nvSpPr>
        <p:spPr bwMode="auto">
          <a:xfrm flipV="1">
            <a:off x="554038" y="2436813"/>
            <a:ext cx="1482725" cy="4762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68616" name="Line 8"/>
          <p:cNvSpPr>
            <a:spLocks noChangeShapeType="1"/>
          </p:cNvSpPr>
          <p:nvPr/>
        </p:nvSpPr>
        <p:spPr bwMode="auto">
          <a:xfrm flipV="1">
            <a:off x="2036763" y="1933575"/>
            <a:ext cx="1079500" cy="503238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68617" name="Line 9"/>
          <p:cNvSpPr>
            <a:spLocks noChangeShapeType="1"/>
          </p:cNvSpPr>
          <p:nvPr/>
        </p:nvSpPr>
        <p:spPr bwMode="auto">
          <a:xfrm flipH="1">
            <a:off x="2900363" y="1933575"/>
            <a:ext cx="215900" cy="935038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86026" name="Oval 10"/>
          <p:cNvSpPr>
            <a:spLocks noChangeArrowheads="1"/>
          </p:cNvSpPr>
          <p:nvPr/>
        </p:nvSpPr>
        <p:spPr bwMode="auto">
          <a:xfrm>
            <a:off x="5081588" y="2089150"/>
            <a:ext cx="363537" cy="363538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>
              <a:ea typeface="+mn-ea"/>
            </a:endParaRPr>
          </a:p>
        </p:txBody>
      </p:sp>
      <p:sp>
        <p:nvSpPr>
          <p:cNvPr id="86027" name="Oval 11"/>
          <p:cNvSpPr>
            <a:spLocks noChangeArrowheads="1"/>
          </p:cNvSpPr>
          <p:nvPr/>
        </p:nvSpPr>
        <p:spPr bwMode="auto">
          <a:xfrm>
            <a:off x="5873750" y="2284413"/>
            <a:ext cx="363538" cy="363537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>
              <a:ea typeface="+mn-ea"/>
            </a:endParaRPr>
          </a:p>
        </p:txBody>
      </p:sp>
      <p:sp>
        <p:nvSpPr>
          <p:cNvPr id="86028" name="Oval 12"/>
          <p:cNvSpPr>
            <a:spLocks noChangeArrowheads="1"/>
          </p:cNvSpPr>
          <p:nvPr/>
        </p:nvSpPr>
        <p:spPr bwMode="auto">
          <a:xfrm>
            <a:off x="5256213" y="1387475"/>
            <a:ext cx="363537" cy="363538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>
              <a:ea typeface="+mn-ea"/>
            </a:endParaRPr>
          </a:p>
        </p:txBody>
      </p:sp>
      <p:sp>
        <p:nvSpPr>
          <p:cNvPr id="86029" name="Oval 13"/>
          <p:cNvSpPr>
            <a:spLocks noChangeArrowheads="1"/>
          </p:cNvSpPr>
          <p:nvPr/>
        </p:nvSpPr>
        <p:spPr bwMode="auto">
          <a:xfrm>
            <a:off x="5121275" y="2713038"/>
            <a:ext cx="363538" cy="363537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>
              <a:ea typeface="+mn-ea"/>
            </a:endParaRPr>
          </a:p>
        </p:txBody>
      </p:sp>
      <p:sp>
        <p:nvSpPr>
          <p:cNvPr id="86030" name="Oval 14"/>
          <p:cNvSpPr>
            <a:spLocks noChangeArrowheads="1"/>
          </p:cNvSpPr>
          <p:nvPr/>
        </p:nvSpPr>
        <p:spPr bwMode="auto">
          <a:xfrm>
            <a:off x="4338638" y="1676400"/>
            <a:ext cx="363537" cy="363538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>
              <a:ea typeface="+mn-ea"/>
            </a:endParaRPr>
          </a:p>
        </p:txBody>
      </p:sp>
      <p:sp>
        <p:nvSpPr>
          <p:cNvPr id="86031" name="Oval 15"/>
          <p:cNvSpPr>
            <a:spLocks noChangeArrowheads="1"/>
          </p:cNvSpPr>
          <p:nvPr/>
        </p:nvSpPr>
        <p:spPr bwMode="auto">
          <a:xfrm>
            <a:off x="3416300" y="1338263"/>
            <a:ext cx="363538" cy="363537"/>
          </a:xfrm>
          <a:prstGeom prst="ellipse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fr-FR">
              <a:ea typeface="+mn-ea"/>
            </a:endParaRPr>
          </a:p>
        </p:txBody>
      </p:sp>
      <p:sp>
        <p:nvSpPr>
          <p:cNvPr id="68624" name="Line 16"/>
          <p:cNvSpPr>
            <a:spLocks noChangeShapeType="1"/>
          </p:cNvSpPr>
          <p:nvPr/>
        </p:nvSpPr>
        <p:spPr bwMode="auto">
          <a:xfrm flipV="1">
            <a:off x="2900363" y="2276475"/>
            <a:ext cx="2392362" cy="592138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68625" name="Line 17"/>
          <p:cNvSpPr>
            <a:spLocks noChangeShapeType="1"/>
          </p:cNvSpPr>
          <p:nvPr/>
        </p:nvSpPr>
        <p:spPr bwMode="auto">
          <a:xfrm>
            <a:off x="5292725" y="2276475"/>
            <a:ext cx="719138" cy="144463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68626" name="Line 18"/>
          <p:cNvSpPr>
            <a:spLocks noChangeShapeType="1"/>
          </p:cNvSpPr>
          <p:nvPr/>
        </p:nvSpPr>
        <p:spPr bwMode="auto">
          <a:xfrm flipV="1">
            <a:off x="6011863" y="1844675"/>
            <a:ext cx="1439862" cy="576263"/>
          </a:xfrm>
          <a:prstGeom prst="line">
            <a:avLst/>
          </a:prstGeom>
          <a:noFill/>
          <a:ln w="25400">
            <a:solidFill>
              <a:srgbClr val="FF33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68627" name="Line 19"/>
          <p:cNvSpPr>
            <a:spLocks noChangeShapeType="1"/>
          </p:cNvSpPr>
          <p:nvPr/>
        </p:nvSpPr>
        <p:spPr bwMode="auto">
          <a:xfrm flipV="1">
            <a:off x="558800" y="2517775"/>
            <a:ext cx="1482725" cy="4763"/>
          </a:xfrm>
          <a:prstGeom prst="line">
            <a:avLst/>
          </a:prstGeom>
          <a:noFill/>
          <a:ln w="25400">
            <a:solidFill>
              <a:srgbClr val="00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68628" name="Line 20"/>
          <p:cNvSpPr>
            <a:spLocks noChangeShapeType="1"/>
          </p:cNvSpPr>
          <p:nvPr/>
        </p:nvSpPr>
        <p:spPr bwMode="auto">
          <a:xfrm flipV="1">
            <a:off x="2041525" y="2014538"/>
            <a:ext cx="1079500" cy="503237"/>
          </a:xfrm>
          <a:prstGeom prst="line">
            <a:avLst/>
          </a:prstGeom>
          <a:noFill/>
          <a:ln w="25400">
            <a:solidFill>
              <a:srgbClr val="00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68629" name="Line 21"/>
          <p:cNvSpPr>
            <a:spLocks noChangeShapeType="1"/>
          </p:cNvSpPr>
          <p:nvPr/>
        </p:nvSpPr>
        <p:spPr bwMode="auto">
          <a:xfrm flipH="1">
            <a:off x="2905125" y="2014538"/>
            <a:ext cx="215900" cy="935037"/>
          </a:xfrm>
          <a:prstGeom prst="line">
            <a:avLst/>
          </a:prstGeom>
          <a:noFill/>
          <a:ln w="25400">
            <a:solidFill>
              <a:srgbClr val="00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68630" name="Line 22"/>
          <p:cNvSpPr>
            <a:spLocks noChangeShapeType="1"/>
          </p:cNvSpPr>
          <p:nvPr/>
        </p:nvSpPr>
        <p:spPr bwMode="auto">
          <a:xfrm flipV="1">
            <a:off x="2905125" y="2357438"/>
            <a:ext cx="2392363" cy="592137"/>
          </a:xfrm>
          <a:prstGeom prst="line">
            <a:avLst/>
          </a:prstGeom>
          <a:noFill/>
          <a:ln w="25400">
            <a:solidFill>
              <a:srgbClr val="00CC00"/>
            </a:solidFill>
            <a:round/>
            <a:headEnd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68631" name="Line 23"/>
          <p:cNvSpPr>
            <a:spLocks noChangeShapeType="1"/>
          </p:cNvSpPr>
          <p:nvPr/>
        </p:nvSpPr>
        <p:spPr bwMode="auto">
          <a:xfrm>
            <a:off x="5297488" y="2357438"/>
            <a:ext cx="719137" cy="144462"/>
          </a:xfrm>
          <a:prstGeom prst="line">
            <a:avLst/>
          </a:prstGeom>
          <a:noFill/>
          <a:ln w="25400">
            <a:solidFill>
              <a:srgbClr val="00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68632" name="Line 24"/>
          <p:cNvSpPr>
            <a:spLocks noChangeShapeType="1"/>
          </p:cNvSpPr>
          <p:nvPr/>
        </p:nvSpPr>
        <p:spPr bwMode="auto">
          <a:xfrm flipV="1">
            <a:off x="6016625" y="1925638"/>
            <a:ext cx="1439863" cy="576262"/>
          </a:xfrm>
          <a:prstGeom prst="line">
            <a:avLst/>
          </a:prstGeom>
          <a:noFill/>
          <a:ln w="25400">
            <a:solidFill>
              <a:srgbClr val="00CC00"/>
            </a:solidFill>
            <a:round/>
            <a:headE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pic>
        <p:nvPicPr>
          <p:cNvPr id="68633" name="Picture 25" descr="txp_fi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652963"/>
            <a:ext cx="7299325" cy="1204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68634" name="Rectangle 26"/>
          <p:cNvSpPr>
            <a:spLocks noChangeArrowheads="1"/>
          </p:cNvSpPr>
          <p:nvPr/>
        </p:nvSpPr>
        <p:spPr bwMode="auto">
          <a:xfrm>
            <a:off x="1403350" y="5013325"/>
            <a:ext cx="5976938" cy="1008063"/>
          </a:xfrm>
          <a:prstGeom prst="rect">
            <a:avLst/>
          </a:prstGeom>
          <a:noFill/>
          <a:ln w="2540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68635" name="AutoShape 27"/>
          <p:cNvSpPr>
            <a:spLocks noChangeArrowheads="1"/>
          </p:cNvSpPr>
          <p:nvPr/>
        </p:nvSpPr>
        <p:spPr bwMode="auto">
          <a:xfrm>
            <a:off x="3348038" y="3500438"/>
            <a:ext cx="2592387" cy="865187"/>
          </a:xfrm>
          <a:prstGeom prst="downArrow">
            <a:avLst>
              <a:gd name="adj1" fmla="val 50000"/>
              <a:gd name="adj2" fmla="val 25000"/>
            </a:avLst>
          </a:prstGeom>
          <a:noFill/>
          <a:ln w="25400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68636" name="AutoShape 28"/>
          <p:cNvSpPr>
            <a:spLocks noChangeArrowheads="1"/>
          </p:cNvSpPr>
          <p:nvPr/>
        </p:nvSpPr>
        <p:spPr bwMode="auto">
          <a:xfrm>
            <a:off x="60945" y="188912"/>
            <a:ext cx="9083055" cy="95410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>
              <a:solidFill>
                <a:schemeClr val="bg1"/>
              </a:solidFill>
            </a:endParaRPr>
          </a:p>
        </p:txBody>
      </p:sp>
      <p:sp>
        <p:nvSpPr>
          <p:cNvPr id="68637" name="Text Box 29"/>
          <p:cNvSpPr txBox="1">
            <a:spLocks noChangeArrowheads="1"/>
          </p:cNvSpPr>
          <p:nvPr/>
        </p:nvSpPr>
        <p:spPr bwMode="auto">
          <a:xfrm>
            <a:off x="60945" y="619799"/>
            <a:ext cx="928245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 b="1" dirty="0" smtClean="0"/>
              <a:t> the average intensity obeys to the diffusion equation</a:t>
            </a:r>
          </a:p>
        </p:txBody>
      </p:sp>
      <p:pic>
        <p:nvPicPr>
          <p:cNvPr id="68638" name="Picture 30" descr="txp_fi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888" y="6084888"/>
            <a:ext cx="1717675" cy="34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3300"/>
                </a:solidFill>
                <a:miter lim="800000"/>
                <a:headEnd/>
                <a:tailEnd type="none" w="lg" len="lg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467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406400" y="274638"/>
            <a:ext cx="8229600" cy="1143000"/>
          </a:xfrm>
        </p:spPr>
        <p:txBody>
          <a:bodyPr>
            <a:normAutofit/>
          </a:bodyPr>
          <a:lstStyle/>
          <a:p>
            <a:r>
              <a:rPr lang="fr-FR" sz="3200" dirty="0" err="1" smtClean="0">
                <a:solidFill>
                  <a:srgbClr val="FF0000"/>
                </a:solidFill>
              </a:rPr>
              <a:t>Two</a:t>
            </a:r>
            <a:r>
              <a:rPr lang="fr-FR" sz="3200" dirty="0" smtClean="0">
                <a:solidFill>
                  <a:srgbClr val="FF0000"/>
                </a:solidFill>
              </a:rPr>
              <a:t> </a:t>
            </a:r>
            <a:r>
              <a:rPr lang="fr-FR" sz="3200" dirty="0" err="1" smtClean="0">
                <a:solidFill>
                  <a:srgbClr val="FF0000"/>
                </a:solidFill>
              </a:rPr>
              <a:t>characteristic</a:t>
            </a:r>
            <a:r>
              <a:rPr lang="fr-FR" sz="3200" dirty="0" smtClean="0">
                <a:solidFill>
                  <a:srgbClr val="FF0000"/>
                </a:solidFill>
              </a:rPr>
              <a:t> </a:t>
            </a:r>
            <a:r>
              <a:rPr lang="fr-FR" sz="3200" dirty="0" err="1" smtClean="0">
                <a:solidFill>
                  <a:srgbClr val="FF0000"/>
                </a:solidFill>
              </a:rPr>
              <a:t>length</a:t>
            </a:r>
            <a:r>
              <a:rPr lang="fr-FR" sz="3200" dirty="0" smtClean="0">
                <a:solidFill>
                  <a:srgbClr val="FF0000"/>
                </a:solidFill>
              </a:rPr>
              <a:t> for the multiple </a:t>
            </a:r>
            <a:r>
              <a:rPr lang="fr-FR" sz="3200" dirty="0" err="1" smtClean="0">
                <a:solidFill>
                  <a:srgbClr val="FF0000"/>
                </a:solidFill>
              </a:rPr>
              <a:t>scattering</a:t>
            </a:r>
            <a:endParaRPr lang="fr-FR" sz="3200" dirty="0">
              <a:solidFill>
                <a:srgbClr val="FF0000"/>
              </a:solidFill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406400" y="1286668"/>
            <a:ext cx="8229600" cy="5037380"/>
          </a:xfrm>
        </p:spPr>
        <p:txBody>
          <a:bodyPr>
            <a:normAutofit/>
          </a:bodyPr>
          <a:lstStyle/>
          <a:p>
            <a:r>
              <a:rPr lang="fr-FR" dirty="0" err="1" smtClean="0"/>
              <a:t>Scattering</a:t>
            </a:r>
            <a:r>
              <a:rPr lang="fr-FR" dirty="0" smtClean="0"/>
              <a:t> </a:t>
            </a:r>
            <a:r>
              <a:rPr lang="fr-FR" dirty="0" err="1"/>
              <a:t>mean</a:t>
            </a:r>
            <a:r>
              <a:rPr lang="fr-FR" dirty="0"/>
              <a:t> free </a:t>
            </a:r>
            <a:r>
              <a:rPr lang="fr-FR" dirty="0" err="1"/>
              <a:t>path</a:t>
            </a:r>
            <a:r>
              <a:rPr lang="fr-FR" dirty="0" smtClean="0"/>
              <a:t>:</a:t>
            </a:r>
          </a:p>
          <a:p>
            <a:r>
              <a:rPr lang="fr-FR" dirty="0" smtClean="0"/>
              <a:t> </a:t>
            </a:r>
            <a:r>
              <a:rPr lang="fr-FR" i="1" dirty="0" smtClean="0"/>
              <a:t> </a:t>
            </a:r>
            <a:r>
              <a:rPr lang="fr-FR" i="1" dirty="0"/>
              <a:t>l</a:t>
            </a:r>
            <a:r>
              <a:rPr lang="fr-FR" b="1" i="1" dirty="0"/>
              <a:t>* </a:t>
            </a:r>
            <a:r>
              <a:rPr lang="fr-FR" b="1" i="1" dirty="0" err="1"/>
              <a:t>a</a:t>
            </a:r>
            <a:r>
              <a:rPr lang="fr-FR" dirty="0" err="1" smtClean="0"/>
              <a:t>ttenuaton</a:t>
            </a:r>
            <a:r>
              <a:rPr lang="fr-FR" dirty="0" smtClean="0"/>
              <a:t> </a:t>
            </a:r>
            <a:r>
              <a:rPr lang="fr-FR" dirty="0"/>
              <a:t>of direct (</a:t>
            </a:r>
            <a:r>
              <a:rPr lang="fr-FR" dirty="0" err="1"/>
              <a:t>coherent</a:t>
            </a:r>
            <a:r>
              <a:rPr lang="fr-FR" dirty="0"/>
              <a:t>) </a:t>
            </a:r>
            <a:r>
              <a:rPr lang="fr-FR" dirty="0" err="1"/>
              <a:t>wave</a:t>
            </a:r>
            <a:r>
              <a:rPr lang="fr-FR" dirty="0" smtClean="0"/>
              <a:t>:</a:t>
            </a:r>
          </a:p>
          <a:p>
            <a:r>
              <a:rPr lang="fr-FR" dirty="0" smtClean="0"/>
              <a:t> </a:t>
            </a:r>
            <a:r>
              <a:rPr lang="fr-FR" dirty="0" err="1" smtClean="0"/>
              <a:t>exp</a:t>
            </a:r>
            <a:r>
              <a:rPr lang="fr-FR" dirty="0" smtClean="0"/>
              <a:t>(-r/</a:t>
            </a:r>
            <a:r>
              <a:rPr lang="fr-FR" i="1" dirty="0" smtClean="0"/>
              <a:t>l</a:t>
            </a:r>
            <a:r>
              <a:rPr lang="fr-FR" b="1" i="1" dirty="0" smtClean="0"/>
              <a:t>*) </a:t>
            </a:r>
          </a:p>
          <a:p>
            <a:pPr marL="0" indent="0">
              <a:buNone/>
            </a:pPr>
            <a:r>
              <a:rPr lang="fr-FR" dirty="0" smtClean="0"/>
              <a:t> </a:t>
            </a:r>
            <a:endParaRPr lang="fr-FR" dirty="0"/>
          </a:p>
          <a:p>
            <a:r>
              <a:rPr lang="fr-FR" dirty="0" smtClean="0"/>
              <a:t>Transport </a:t>
            </a:r>
            <a:r>
              <a:rPr lang="fr-FR" dirty="0" err="1"/>
              <a:t>mean</a:t>
            </a:r>
            <a:r>
              <a:rPr lang="fr-FR" dirty="0"/>
              <a:t> free </a:t>
            </a:r>
            <a:r>
              <a:rPr lang="fr-FR" dirty="0" err="1"/>
              <a:t>path</a:t>
            </a:r>
            <a:r>
              <a:rPr lang="fr-FR" dirty="0"/>
              <a:t>: </a:t>
            </a:r>
            <a:r>
              <a:rPr lang="fr-FR" i="1" dirty="0" smtClean="0"/>
              <a:t>l</a:t>
            </a:r>
            <a:r>
              <a:rPr lang="fr-FR" b="1" i="1" dirty="0" smtClean="0"/>
              <a:t> </a:t>
            </a:r>
            <a:r>
              <a:rPr lang="fr-FR" dirty="0" smtClean="0"/>
              <a:t> </a:t>
            </a:r>
            <a:r>
              <a:rPr lang="fr-FR" dirty="0" err="1" smtClean="0"/>
              <a:t>Isotropisation</a:t>
            </a:r>
            <a:r>
              <a:rPr lang="fr-FR" dirty="0" smtClean="0"/>
              <a:t> </a:t>
            </a:r>
            <a:r>
              <a:rPr lang="fr-FR" dirty="0"/>
              <a:t>of the </a:t>
            </a:r>
            <a:r>
              <a:rPr lang="fr-FR" dirty="0" err="1" smtClean="0"/>
              <a:t>field</a:t>
            </a:r>
            <a:r>
              <a:rPr lang="fr-FR" dirty="0" smtClean="0"/>
              <a:t>:</a:t>
            </a:r>
          </a:p>
          <a:p>
            <a:r>
              <a:rPr lang="fr-FR" dirty="0" smtClean="0"/>
              <a:t>D</a:t>
            </a:r>
            <a:r>
              <a:rPr lang="fr-FR" dirty="0"/>
              <a:t>=</a:t>
            </a:r>
            <a:r>
              <a:rPr lang="fr-FR" dirty="0" smtClean="0"/>
              <a:t>v </a:t>
            </a:r>
            <a:r>
              <a:rPr lang="fr-FR" i="1" dirty="0" smtClean="0"/>
              <a:t>l/3</a:t>
            </a:r>
            <a:r>
              <a:rPr lang="fr-FR" b="1" i="1" dirty="0" smtClean="0"/>
              <a:t> 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</p:txBody>
      </p:sp>
      <p:graphicFrame>
        <p:nvGraphicFramePr>
          <p:cNvPr id="5" name="Obje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233113"/>
              </p:ext>
            </p:extLst>
          </p:nvPr>
        </p:nvGraphicFramePr>
        <p:xfrm>
          <a:off x="4521200" y="3308350"/>
          <a:ext cx="1016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…quation" r:id="rId3" imgW="101600" imgH="241300" progId="Equation.3">
                  <p:embed/>
                </p:oleObj>
              </mc:Choice>
              <mc:Fallback>
                <p:oleObj name="…quation" r:id="rId3" imgW="101600" imgH="241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21200" y="3308350"/>
                        <a:ext cx="101600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7576135"/>
              </p:ext>
            </p:extLst>
          </p:nvPr>
        </p:nvGraphicFramePr>
        <p:xfrm>
          <a:off x="3435319" y="2841911"/>
          <a:ext cx="1429881" cy="943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Document" r:id="rId6" imgW="596900" imgH="393700" progId="Word.Document.12">
                  <p:embed/>
                </p:oleObj>
              </mc:Choice>
              <mc:Fallback>
                <p:oleObj name="Document" r:id="rId6" imgW="596900" imgH="3937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435319" y="2841911"/>
                        <a:ext cx="1429881" cy="943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1637825"/>
              </p:ext>
            </p:extLst>
          </p:nvPr>
        </p:nvGraphicFramePr>
        <p:xfrm>
          <a:off x="692776" y="5195212"/>
          <a:ext cx="6760979" cy="9712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Document" r:id="rId9" imgW="5765800" imgH="355600" progId="Word.Document.12">
                  <p:embed/>
                </p:oleObj>
              </mc:Choice>
              <mc:Fallback>
                <p:oleObj name="Document" r:id="rId9" imgW="5765800" imgH="355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92776" y="5195212"/>
                        <a:ext cx="6760979" cy="9712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75295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musclesanterior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7713" y="2590800"/>
            <a:ext cx="1481137" cy="21002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0419" name="Picture 3" descr="clou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363" y="1008063"/>
            <a:ext cx="142557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20" name="AutoShape 4"/>
          <p:cNvSpPr>
            <a:spLocks noChangeArrowheads="1"/>
          </p:cNvSpPr>
          <p:nvPr/>
        </p:nvSpPr>
        <p:spPr bwMode="auto">
          <a:xfrm>
            <a:off x="1619250" y="188913"/>
            <a:ext cx="5761038" cy="576262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60421" name="Text Box 5"/>
          <p:cNvSpPr txBox="1">
            <a:spLocks noChangeArrowheads="1"/>
          </p:cNvSpPr>
          <p:nvPr/>
        </p:nvSpPr>
        <p:spPr bwMode="auto">
          <a:xfrm>
            <a:off x="2411413" y="188913"/>
            <a:ext cx="45339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 b="1">
                <a:solidFill>
                  <a:schemeClr val="accent2"/>
                </a:solidFill>
              </a:rPr>
              <a:t>What are random media ?</a:t>
            </a:r>
          </a:p>
        </p:txBody>
      </p:sp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188913" y="2217738"/>
            <a:ext cx="404812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400" b="1">
                <a:solidFill>
                  <a:srgbClr val="00CC00"/>
                </a:solidFill>
              </a:rPr>
              <a:t>N</a:t>
            </a:r>
          </a:p>
          <a:p>
            <a:pPr eaLnBrk="1" hangingPunct="1"/>
            <a:r>
              <a:rPr lang="en-US" sz="2400" b="1">
                <a:solidFill>
                  <a:srgbClr val="00CC00"/>
                </a:solidFill>
              </a:rPr>
              <a:t>A</a:t>
            </a:r>
          </a:p>
          <a:p>
            <a:pPr eaLnBrk="1" hangingPunct="1"/>
            <a:r>
              <a:rPr lang="en-US" sz="2400" b="1">
                <a:solidFill>
                  <a:srgbClr val="00CC00"/>
                </a:solidFill>
              </a:rPr>
              <a:t>T</a:t>
            </a:r>
          </a:p>
          <a:p>
            <a:pPr eaLnBrk="1" hangingPunct="1"/>
            <a:r>
              <a:rPr lang="en-US" sz="2400" b="1">
                <a:solidFill>
                  <a:srgbClr val="00CC00"/>
                </a:solidFill>
              </a:rPr>
              <a:t>U</a:t>
            </a:r>
          </a:p>
          <a:p>
            <a:pPr eaLnBrk="1" hangingPunct="1"/>
            <a:r>
              <a:rPr lang="en-US" sz="2400" b="1">
                <a:solidFill>
                  <a:srgbClr val="00CC00"/>
                </a:solidFill>
              </a:rPr>
              <a:t>R</a:t>
            </a:r>
          </a:p>
          <a:p>
            <a:pPr eaLnBrk="1" hangingPunct="1"/>
            <a:r>
              <a:rPr lang="en-US" sz="2400" b="1">
                <a:solidFill>
                  <a:srgbClr val="00CC00"/>
                </a:solidFill>
              </a:rPr>
              <a:t>A</a:t>
            </a:r>
          </a:p>
          <a:p>
            <a:pPr eaLnBrk="1" hangingPunct="1"/>
            <a:r>
              <a:rPr lang="en-US" sz="2400" b="1">
                <a:solidFill>
                  <a:srgbClr val="00CC00"/>
                </a:solidFill>
              </a:rPr>
              <a:t>L</a:t>
            </a:r>
          </a:p>
        </p:txBody>
      </p:sp>
      <p:sp>
        <p:nvSpPr>
          <p:cNvPr id="60423" name="Text Box 7"/>
          <p:cNvSpPr txBox="1">
            <a:spLocks noChangeArrowheads="1"/>
          </p:cNvSpPr>
          <p:nvPr/>
        </p:nvSpPr>
        <p:spPr bwMode="auto">
          <a:xfrm>
            <a:off x="8577263" y="1654175"/>
            <a:ext cx="404812" cy="3743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400" b="1">
                <a:solidFill>
                  <a:srgbClr val="FF3300"/>
                </a:solidFill>
              </a:rPr>
              <a:t>A</a:t>
            </a:r>
          </a:p>
          <a:p>
            <a:pPr eaLnBrk="1" hangingPunct="1"/>
            <a:r>
              <a:rPr lang="en-US" sz="2400" b="1">
                <a:solidFill>
                  <a:srgbClr val="FF3300"/>
                </a:solidFill>
              </a:rPr>
              <a:t>R</a:t>
            </a:r>
          </a:p>
          <a:p>
            <a:pPr eaLnBrk="1" hangingPunct="1"/>
            <a:r>
              <a:rPr lang="en-US" sz="2400" b="1">
                <a:solidFill>
                  <a:srgbClr val="FF3300"/>
                </a:solidFill>
              </a:rPr>
              <a:t>T</a:t>
            </a:r>
          </a:p>
          <a:p>
            <a:pPr eaLnBrk="1" hangingPunct="1"/>
            <a:r>
              <a:rPr lang="en-US" sz="2400" b="1">
                <a:solidFill>
                  <a:srgbClr val="FF3300"/>
                </a:solidFill>
              </a:rPr>
              <a:t>I</a:t>
            </a:r>
          </a:p>
          <a:p>
            <a:pPr eaLnBrk="1" hangingPunct="1"/>
            <a:r>
              <a:rPr lang="en-US" sz="2400" b="1">
                <a:solidFill>
                  <a:srgbClr val="FF3300"/>
                </a:solidFill>
              </a:rPr>
              <a:t>F</a:t>
            </a:r>
          </a:p>
          <a:p>
            <a:pPr eaLnBrk="1" hangingPunct="1"/>
            <a:r>
              <a:rPr lang="en-US" sz="2400" b="1">
                <a:solidFill>
                  <a:srgbClr val="FF3300"/>
                </a:solidFill>
              </a:rPr>
              <a:t>I</a:t>
            </a:r>
          </a:p>
          <a:p>
            <a:pPr eaLnBrk="1" hangingPunct="1"/>
            <a:r>
              <a:rPr lang="en-US" sz="2400" b="1">
                <a:solidFill>
                  <a:srgbClr val="FF3300"/>
                </a:solidFill>
              </a:rPr>
              <a:t>C</a:t>
            </a:r>
          </a:p>
          <a:p>
            <a:pPr eaLnBrk="1" hangingPunct="1"/>
            <a:r>
              <a:rPr lang="en-US" sz="2400" b="1">
                <a:solidFill>
                  <a:srgbClr val="FF3300"/>
                </a:solidFill>
              </a:rPr>
              <a:t>I</a:t>
            </a:r>
          </a:p>
          <a:p>
            <a:pPr eaLnBrk="1" hangingPunct="1"/>
            <a:r>
              <a:rPr lang="en-US" sz="2400" b="1">
                <a:solidFill>
                  <a:srgbClr val="FF3300"/>
                </a:solidFill>
              </a:rPr>
              <a:t>A</a:t>
            </a:r>
          </a:p>
          <a:p>
            <a:pPr eaLnBrk="1" hangingPunct="1"/>
            <a:r>
              <a:rPr lang="en-US" sz="2400" b="1">
                <a:solidFill>
                  <a:srgbClr val="FF3300"/>
                </a:solidFill>
              </a:rPr>
              <a:t>L</a:t>
            </a:r>
          </a:p>
        </p:txBody>
      </p:sp>
      <p:pic>
        <p:nvPicPr>
          <p:cNvPr id="60424" name="Picture 8" descr="beerhead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90963" y="4687888"/>
            <a:ext cx="1636712" cy="15255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0425" name="Picture 9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48300" y="1014413"/>
            <a:ext cx="1346200" cy="1735137"/>
          </a:xfrm>
          <a:noFill/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FF33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60426" name="Text Box 10"/>
          <p:cNvSpPr txBox="1">
            <a:spLocks noChangeArrowheads="1"/>
          </p:cNvSpPr>
          <p:nvPr/>
        </p:nvSpPr>
        <p:spPr bwMode="auto">
          <a:xfrm>
            <a:off x="641350" y="4667250"/>
            <a:ext cx="11620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/>
              <a:t>Biological</a:t>
            </a:r>
          </a:p>
          <a:p>
            <a:pPr eaLnBrk="1" hangingPunct="1"/>
            <a:r>
              <a:rPr lang="en-US"/>
              <a:t>tissues</a:t>
            </a:r>
          </a:p>
        </p:txBody>
      </p:sp>
      <p:sp>
        <p:nvSpPr>
          <p:cNvPr id="60427" name="Text Box 11"/>
          <p:cNvSpPr txBox="1">
            <a:spLocks noChangeArrowheads="1"/>
          </p:cNvSpPr>
          <p:nvPr/>
        </p:nvSpPr>
        <p:spPr bwMode="auto">
          <a:xfrm>
            <a:off x="1711325" y="5791200"/>
            <a:ext cx="2216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/>
              <a:t>Colloids, emulsions,</a:t>
            </a:r>
          </a:p>
          <a:p>
            <a:pPr eaLnBrk="1" hangingPunct="1"/>
            <a:r>
              <a:rPr lang="en-US"/>
              <a:t>and gels</a:t>
            </a:r>
          </a:p>
        </p:txBody>
      </p:sp>
      <p:sp>
        <p:nvSpPr>
          <p:cNvPr id="60428" name="Text Box 12"/>
          <p:cNvSpPr txBox="1">
            <a:spLocks noChangeArrowheads="1"/>
          </p:cNvSpPr>
          <p:nvPr/>
        </p:nvSpPr>
        <p:spPr bwMode="auto">
          <a:xfrm>
            <a:off x="4743450" y="6189663"/>
            <a:ext cx="8826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/>
              <a:t>Foams</a:t>
            </a:r>
          </a:p>
        </p:txBody>
      </p:sp>
      <p:sp>
        <p:nvSpPr>
          <p:cNvPr id="60429" name="Text Box 13"/>
          <p:cNvSpPr txBox="1">
            <a:spLocks noChangeArrowheads="1"/>
          </p:cNvSpPr>
          <p:nvPr/>
        </p:nvSpPr>
        <p:spPr bwMode="auto">
          <a:xfrm>
            <a:off x="5321300" y="2765425"/>
            <a:ext cx="28130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/>
              <a:t>Porous semiconductors</a:t>
            </a:r>
          </a:p>
          <a:p>
            <a:pPr eaLnBrk="1" hangingPunct="1"/>
            <a:r>
              <a:rPr lang="en-US"/>
              <a:t>&amp; semiconductor powders</a:t>
            </a:r>
          </a:p>
        </p:txBody>
      </p:sp>
      <p:pic>
        <p:nvPicPr>
          <p:cNvPr id="60430" name="Picture 1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6088" y="3403600"/>
            <a:ext cx="1497012" cy="169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60431" name="Text Box 15"/>
          <p:cNvSpPr txBox="1">
            <a:spLocks noChangeArrowheads="1"/>
          </p:cNvSpPr>
          <p:nvPr/>
        </p:nvSpPr>
        <p:spPr bwMode="auto">
          <a:xfrm>
            <a:off x="6705600" y="5137150"/>
            <a:ext cx="19113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/>
              <a:t>Photonic crystals</a:t>
            </a:r>
          </a:p>
        </p:txBody>
      </p:sp>
      <p:graphicFrame>
        <p:nvGraphicFramePr>
          <p:cNvPr id="60432" name="Object 16"/>
          <p:cNvGraphicFramePr>
            <a:graphicFrameLocks noChangeAspect="1"/>
          </p:cNvGraphicFramePr>
          <p:nvPr/>
        </p:nvGraphicFramePr>
        <p:xfrm>
          <a:off x="1816100" y="4746625"/>
          <a:ext cx="1914525" cy="1038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Photo Editor Photo" r:id="rId9" imgW="2390476" imgH="1295238" progId="MSPhotoEd.3">
                  <p:embed/>
                </p:oleObj>
              </mc:Choice>
              <mc:Fallback>
                <p:oleObj name="Photo Editor Photo" r:id="rId9" imgW="2390476" imgH="1295238" progId="MSPhotoEd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6100" y="4746625"/>
                        <a:ext cx="1914525" cy="1038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5400">
                            <a:solidFill>
                              <a:srgbClr val="FF33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0433" name="Picture 17" descr="smo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62375" y="996950"/>
            <a:ext cx="1598613" cy="10731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0434" name="Text Box 18"/>
          <p:cNvSpPr txBox="1">
            <a:spLocks noChangeArrowheads="1"/>
          </p:cNvSpPr>
          <p:nvPr/>
        </p:nvSpPr>
        <p:spPr bwMode="auto">
          <a:xfrm>
            <a:off x="3652838" y="2035175"/>
            <a:ext cx="781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/>
              <a:t>Smog</a:t>
            </a:r>
          </a:p>
        </p:txBody>
      </p:sp>
      <p:sp>
        <p:nvSpPr>
          <p:cNvPr id="60435" name="Text Box 19"/>
          <p:cNvSpPr txBox="1">
            <a:spLocks noChangeArrowheads="1"/>
          </p:cNvSpPr>
          <p:nvPr/>
        </p:nvSpPr>
        <p:spPr bwMode="auto">
          <a:xfrm>
            <a:off x="2189163" y="2884488"/>
            <a:ext cx="895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/>
              <a:t>Clouds</a:t>
            </a:r>
          </a:p>
        </p:txBody>
      </p:sp>
      <p:pic>
        <p:nvPicPr>
          <p:cNvPr id="60436" name="Picture 20" descr="Cloud of electrons orbiting nucleus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9750" y="4508500"/>
            <a:ext cx="1033463" cy="105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437" name="Text Box 21"/>
          <p:cNvSpPr txBox="1">
            <a:spLocks noChangeArrowheads="1"/>
          </p:cNvSpPr>
          <p:nvPr/>
        </p:nvSpPr>
        <p:spPr bwMode="auto">
          <a:xfrm>
            <a:off x="5478463" y="5535613"/>
            <a:ext cx="19494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/>
              <a:t>Cold atom clouds</a:t>
            </a:r>
          </a:p>
          <a:p>
            <a:pPr eaLnBrk="1" hangingPunct="1"/>
            <a:r>
              <a:rPr lang="en-US"/>
              <a:t>(including BECs)</a:t>
            </a:r>
          </a:p>
        </p:txBody>
      </p:sp>
    </p:spTree>
    <p:extLst>
      <p:ext uri="{BB962C8B-B14F-4D97-AF65-F5344CB8AC3E}">
        <p14:creationId xmlns:p14="http://schemas.microsoft.com/office/powerpoint/2010/main" val="413027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016000"/>
            <a:ext cx="7226300" cy="481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1779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411148"/>
            <a:ext cx="8229600" cy="2906592"/>
          </a:xfrm>
        </p:spPr>
        <p:txBody>
          <a:bodyPr>
            <a:normAutofit/>
          </a:bodyPr>
          <a:lstStyle/>
          <a:p>
            <a:r>
              <a:rPr lang="fr-FR" dirty="0" err="1" smtClean="0">
                <a:solidFill>
                  <a:srgbClr val="3366FF"/>
                </a:solidFill>
              </a:rPr>
              <a:t>please</a:t>
            </a:r>
            <a:r>
              <a:rPr lang="fr-FR" dirty="0" smtClean="0">
                <a:solidFill>
                  <a:srgbClr val="3366FF"/>
                </a:solidFill>
              </a:rPr>
              <a:t> </a:t>
            </a:r>
            <a:r>
              <a:rPr lang="fr-FR" dirty="0" err="1" smtClean="0">
                <a:solidFill>
                  <a:srgbClr val="3366FF"/>
                </a:solidFill>
              </a:rPr>
              <a:t>don’t</a:t>
            </a:r>
            <a:r>
              <a:rPr lang="fr-FR" dirty="0" smtClean="0">
                <a:solidFill>
                  <a:srgbClr val="3366FF"/>
                </a:solidFill>
              </a:rPr>
              <a:t> </a:t>
            </a:r>
            <a:r>
              <a:rPr lang="fr-FR" dirty="0" err="1" smtClean="0">
                <a:solidFill>
                  <a:srgbClr val="3366FF"/>
                </a:solidFill>
              </a:rPr>
              <a:t>forget</a:t>
            </a:r>
            <a:r>
              <a:rPr lang="fr-FR" dirty="0" smtClean="0">
                <a:solidFill>
                  <a:srgbClr val="3366FF"/>
                </a:solidFill>
              </a:rPr>
              <a:t> the phases !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the </a:t>
            </a:r>
            <a:r>
              <a:rPr lang="fr-FR" dirty="0" err="1" smtClean="0"/>
              <a:t>backscattering</a:t>
            </a:r>
            <a:r>
              <a:rPr lang="fr-FR" dirty="0" smtClean="0"/>
              <a:t> </a:t>
            </a:r>
            <a:r>
              <a:rPr lang="fr-FR" dirty="0" err="1" smtClean="0"/>
              <a:t>cone</a:t>
            </a:r>
            <a:r>
              <a:rPr lang="fr-FR" dirty="0" smtClean="0"/>
              <a:t> or           </a:t>
            </a:r>
            <a:r>
              <a:rPr lang="fr-FR" dirty="0" smtClean="0">
                <a:solidFill>
                  <a:srgbClr val="FF0000"/>
                </a:solidFill>
              </a:rPr>
              <a:t>the </a:t>
            </a:r>
            <a:r>
              <a:rPr lang="fr-FR" dirty="0" err="1" smtClean="0">
                <a:solidFill>
                  <a:srgbClr val="FF0000"/>
                </a:solidFill>
              </a:rPr>
              <a:t>ultimate</a:t>
            </a:r>
            <a:r>
              <a:rPr lang="fr-FR" dirty="0" smtClean="0">
                <a:solidFill>
                  <a:srgbClr val="FF0000"/>
                </a:solidFill>
              </a:rPr>
              <a:t> </a:t>
            </a:r>
            <a:r>
              <a:rPr lang="fr-FR" dirty="0" err="1" smtClean="0">
                <a:solidFill>
                  <a:srgbClr val="FF0000"/>
                </a:solidFill>
              </a:rPr>
              <a:t>interference</a:t>
            </a: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2666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Text Box 10"/>
          <p:cNvSpPr txBox="1">
            <a:spLocks noChangeArrowheads="1"/>
          </p:cNvSpPr>
          <p:nvPr/>
        </p:nvSpPr>
        <p:spPr bwMode="auto">
          <a:xfrm>
            <a:off x="-92075" y="502920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endParaRPr lang="en-US" sz="2400">
              <a:latin typeface="Times New Roman" pitchFamily="18" charset="0"/>
            </a:endParaRPr>
          </a:p>
        </p:txBody>
      </p:sp>
      <p:sp>
        <p:nvSpPr>
          <p:cNvPr id="1033" name="Rectangle 11"/>
          <p:cNvSpPr>
            <a:spLocks noChangeArrowheads="1"/>
          </p:cNvSpPr>
          <p:nvPr/>
        </p:nvSpPr>
        <p:spPr bwMode="auto">
          <a:xfrm>
            <a:off x="357188" y="58738"/>
            <a:ext cx="87868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fr-FR" sz="2800" b="1" dirty="0" smtClean="0">
                <a:solidFill>
                  <a:srgbClr val="FF0000"/>
                </a:solidFill>
                <a:latin typeface="Calibri" pitchFamily="34" charset="0"/>
              </a:rPr>
              <a:t>Time reversal of </a:t>
            </a:r>
            <a:r>
              <a:rPr lang="fr-FR" sz="2800" b="1" dirty="0" err="1" smtClean="0">
                <a:solidFill>
                  <a:srgbClr val="FF0000"/>
                </a:solidFill>
                <a:latin typeface="Calibri" pitchFamily="34" charset="0"/>
              </a:rPr>
              <a:t>wave</a:t>
            </a:r>
            <a:r>
              <a:rPr lang="fr-FR" sz="2800" b="1" dirty="0" smtClean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fr-FR" sz="2800" b="1" dirty="0" err="1" smtClean="0">
                <a:solidFill>
                  <a:srgbClr val="FF0000"/>
                </a:solidFill>
                <a:latin typeface="Calibri" pitchFamily="34" charset="0"/>
              </a:rPr>
              <a:t>equation</a:t>
            </a:r>
            <a:endParaRPr lang="fr-FR" sz="32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571625" y="2711450"/>
            <a:ext cx="6143625" cy="3003550"/>
            <a:chOff x="158" y="2402"/>
            <a:chExt cx="2947" cy="1871"/>
          </a:xfrm>
        </p:grpSpPr>
        <p:grpSp>
          <p:nvGrpSpPr>
            <p:cNvPr id="1044" name="Group 9"/>
            <p:cNvGrpSpPr>
              <a:grpSpLocks/>
            </p:cNvGrpSpPr>
            <p:nvPr/>
          </p:nvGrpSpPr>
          <p:grpSpPr bwMode="auto">
            <a:xfrm>
              <a:off x="158" y="2797"/>
              <a:ext cx="2947" cy="1476"/>
              <a:chOff x="1492" y="1706"/>
              <a:chExt cx="2973" cy="1448"/>
            </a:xfrm>
          </p:grpSpPr>
          <p:grpSp>
            <p:nvGrpSpPr>
              <p:cNvPr id="1046" name="Group 11"/>
              <p:cNvGrpSpPr>
                <a:grpSpLocks/>
              </p:cNvGrpSpPr>
              <p:nvPr/>
            </p:nvGrpSpPr>
            <p:grpSpPr bwMode="auto">
              <a:xfrm>
                <a:off x="1492" y="2108"/>
                <a:ext cx="944" cy="130"/>
                <a:chOff x="249" y="3277"/>
                <a:chExt cx="944" cy="130"/>
              </a:xfrm>
            </p:grpSpPr>
            <p:sp>
              <p:nvSpPr>
                <p:cNvPr id="1466" name="Rectangle 12"/>
                <p:cNvSpPr>
                  <a:spLocks noChangeArrowheads="1"/>
                </p:cNvSpPr>
                <p:nvPr/>
              </p:nvSpPr>
              <p:spPr bwMode="auto">
                <a:xfrm>
                  <a:off x="249" y="3386"/>
                  <a:ext cx="2" cy="9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67" name="Rectangle 13"/>
                <p:cNvSpPr>
                  <a:spLocks noChangeArrowheads="1"/>
                </p:cNvSpPr>
                <p:nvPr/>
              </p:nvSpPr>
              <p:spPr bwMode="auto">
                <a:xfrm>
                  <a:off x="251" y="3385"/>
                  <a:ext cx="1" cy="12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68" name="Rectangle 14"/>
                <p:cNvSpPr>
                  <a:spLocks noChangeArrowheads="1"/>
                </p:cNvSpPr>
                <p:nvPr/>
              </p:nvSpPr>
              <p:spPr bwMode="auto">
                <a:xfrm>
                  <a:off x="252" y="3383"/>
                  <a:ext cx="2" cy="14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69" name="Rectangle 15"/>
                <p:cNvSpPr>
                  <a:spLocks noChangeArrowheads="1"/>
                </p:cNvSpPr>
                <p:nvPr/>
              </p:nvSpPr>
              <p:spPr bwMode="auto">
                <a:xfrm>
                  <a:off x="254" y="3381"/>
                  <a:ext cx="3" cy="17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70" name="Rectangle 16"/>
                <p:cNvSpPr>
                  <a:spLocks noChangeArrowheads="1"/>
                </p:cNvSpPr>
                <p:nvPr/>
              </p:nvSpPr>
              <p:spPr bwMode="auto">
                <a:xfrm>
                  <a:off x="257" y="3379"/>
                  <a:ext cx="2" cy="21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71" name="Rectangle 17"/>
                <p:cNvSpPr>
                  <a:spLocks noChangeArrowheads="1"/>
                </p:cNvSpPr>
                <p:nvPr/>
              </p:nvSpPr>
              <p:spPr bwMode="auto">
                <a:xfrm>
                  <a:off x="259" y="3378"/>
                  <a:ext cx="2" cy="24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72" name="Rectangle 18"/>
                <p:cNvSpPr>
                  <a:spLocks noChangeArrowheads="1"/>
                </p:cNvSpPr>
                <p:nvPr/>
              </p:nvSpPr>
              <p:spPr bwMode="auto">
                <a:xfrm>
                  <a:off x="261" y="3376"/>
                  <a:ext cx="3" cy="2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73" name="Rectangle 19"/>
                <p:cNvSpPr>
                  <a:spLocks noChangeArrowheads="1"/>
                </p:cNvSpPr>
                <p:nvPr/>
              </p:nvSpPr>
              <p:spPr bwMode="auto">
                <a:xfrm>
                  <a:off x="264" y="3374"/>
                  <a:ext cx="3" cy="30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74" name="Rectangle 20"/>
                <p:cNvSpPr>
                  <a:spLocks noChangeArrowheads="1"/>
                </p:cNvSpPr>
                <p:nvPr/>
              </p:nvSpPr>
              <p:spPr bwMode="auto">
                <a:xfrm>
                  <a:off x="267" y="3372"/>
                  <a:ext cx="2" cy="32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75" name="Rectangle 21"/>
                <p:cNvSpPr>
                  <a:spLocks noChangeArrowheads="1"/>
                </p:cNvSpPr>
                <p:nvPr/>
              </p:nvSpPr>
              <p:spPr bwMode="auto">
                <a:xfrm>
                  <a:off x="269" y="3371"/>
                  <a:ext cx="1" cy="3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76" name="Rectangle 22"/>
                <p:cNvSpPr>
                  <a:spLocks noChangeArrowheads="1"/>
                </p:cNvSpPr>
                <p:nvPr/>
              </p:nvSpPr>
              <p:spPr bwMode="auto">
                <a:xfrm>
                  <a:off x="270" y="3369"/>
                  <a:ext cx="4" cy="3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77" name="Rectangle 23"/>
                <p:cNvSpPr>
                  <a:spLocks noChangeArrowheads="1"/>
                </p:cNvSpPr>
                <p:nvPr/>
              </p:nvSpPr>
              <p:spPr bwMode="auto">
                <a:xfrm>
                  <a:off x="274" y="3367"/>
                  <a:ext cx="3" cy="38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78" name="Rectangle 24"/>
                <p:cNvSpPr>
                  <a:spLocks noChangeArrowheads="1"/>
                </p:cNvSpPr>
                <p:nvPr/>
              </p:nvSpPr>
              <p:spPr bwMode="auto">
                <a:xfrm>
                  <a:off x="277" y="3366"/>
                  <a:ext cx="5" cy="41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79" name="Rectangle 25"/>
                <p:cNvSpPr>
                  <a:spLocks noChangeArrowheads="1"/>
                </p:cNvSpPr>
                <p:nvPr/>
              </p:nvSpPr>
              <p:spPr bwMode="auto">
                <a:xfrm>
                  <a:off x="282" y="3364"/>
                  <a:ext cx="3" cy="4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80" name="Rectangle 26"/>
                <p:cNvSpPr>
                  <a:spLocks noChangeArrowheads="1"/>
                </p:cNvSpPr>
                <p:nvPr/>
              </p:nvSpPr>
              <p:spPr bwMode="auto">
                <a:xfrm>
                  <a:off x="285" y="3362"/>
                  <a:ext cx="2" cy="45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81" name="Rectangle 27"/>
                <p:cNvSpPr>
                  <a:spLocks noChangeArrowheads="1"/>
                </p:cNvSpPr>
                <p:nvPr/>
              </p:nvSpPr>
              <p:spPr bwMode="auto">
                <a:xfrm>
                  <a:off x="287" y="3360"/>
                  <a:ext cx="3" cy="47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82" name="Rectangle 28"/>
                <p:cNvSpPr>
                  <a:spLocks noChangeArrowheads="1"/>
                </p:cNvSpPr>
                <p:nvPr/>
              </p:nvSpPr>
              <p:spPr bwMode="auto">
                <a:xfrm>
                  <a:off x="290" y="3359"/>
                  <a:ext cx="4" cy="48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83" name="Rectangle 29"/>
                <p:cNvSpPr>
                  <a:spLocks noChangeArrowheads="1"/>
                </p:cNvSpPr>
                <p:nvPr/>
              </p:nvSpPr>
              <p:spPr bwMode="auto">
                <a:xfrm>
                  <a:off x="294" y="3357"/>
                  <a:ext cx="3" cy="50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84" name="Rectangle 30"/>
                <p:cNvSpPr>
                  <a:spLocks noChangeArrowheads="1"/>
                </p:cNvSpPr>
                <p:nvPr/>
              </p:nvSpPr>
              <p:spPr bwMode="auto">
                <a:xfrm>
                  <a:off x="297" y="3355"/>
                  <a:ext cx="5" cy="52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85" name="Rectangle 31"/>
                <p:cNvSpPr>
                  <a:spLocks noChangeArrowheads="1"/>
                </p:cNvSpPr>
                <p:nvPr/>
              </p:nvSpPr>
              <p:spPr bwMode="auto">
                <a:xfrm>
                  <a:off x="302" y="3353"/>
                  <a:ext cx="5" cy="54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86" name="Rectangle 32"/>
                <p:cNvSpPr>
                  <a:spLocks noChangeArrowheads="1"/>
                </p:cNvSpPr>
                <p:nvPr/>
              </p:nvSpPr>
              <p:spPr bwMode="auto">
                <a:xfrm>
                  <a:off x="307" y="3352"/>
                  <a:ext cx="3" cy="55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87" name="Rectangle 33"/>
                <p:cNvSpPr>
                  <a:spLocks noChangeArrowheads="1"/>
                </p:cNvSpPr>
                <p:nvPr/>
              </p:nvSpPr>
              <p:spPr bwMode="auto">
                <a:xfrm>
                  <a:off x="310" y="3350"/>
                  <a:ext cx="3" cy="57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88" name="Rectangle 34"/>
                <p:cNvSpPr>
                  <a:spLocks noChangeArrowheads="1"/>
                </p:cNvSpPr>
                <p:nvPr/>
              </p:nvSpPr>
              <p:spPr bwMode="auto">
                <a:xfrm>
                  <a:off x="313" y="3348"/>
                  <a:ext cx="4" cy="59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89" name="Rectangle 35"/>
                <p:cNvSpPr>
                  <a:spLocks noChangeArrowheads="1"/>
                </p:cNvSpPr>
                <p:nvPr/>
              </p:nvSpPr>
              <p:spPr bwMode="auto">
                <a:xfrm>
                  <a:off x="317" y="3347"/>
                  <a:ext cx="3" cy="60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90" name="Rectangle 36"/>
                <p:cNvSpPr>
                  <a:spLocks noChangeArrowheads="1"/>
                </p:cNvSpPr>
                <p:nvPr/>
              </p:nvSpPr>
              <p:spPr bwMode="auto">
                <a:xfrm>
                  <a:off x="320" y="3345"/>
                  <a:ext cx="3" cy="62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91" name="Rectangle 37"/>
                <p:cNvSpPr>
                  <a:spLocks noChangeArrowheads="1"/>
                </p:cNvSpPr>
                <p:nvPr/>
              </p:nvSpPr>
              <p:spPr bwMode="auto">
                <a:xfrm>
                  <a:off x="323" y="3343"/>
                  <a:ext cx="5" cy="64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92" name="Rectangle 38"/>
                <p:cNvSpPr>
                  <a:spLocks noChangeArrowheads="1"/>
                </p:cNvSpPr>
                <p:nvPr/>
              </p:nvSpPr>
              <p:spPr bwMode="auto">
                <a:xfrm>
                  <a:off x="328" y="3341"/>
                  <a:ext cx="4" cy="6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93" name="Rectangle 39"/>
                <p:cNvSpPr>
                  <a:spLocks noChangeArrowheads="1"/>
                </p:cNvSpPr>
                <p:nvPr/>
              </p:nvSpPr>
              <p:spPr bwMode="auto">
                <a:xfrm>
                  <a:off x="332" y="3340"/>
                  <a:ext cx="5" cy="67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94" name="Rectangle 40"/>
                <p:cNvSpPr>
                  <a:spLocks noChangeArrowheads="1"/>
                </p:cNvSpPr>
                <p:nvPr/>
              </p:nvSpPr>
              <p:spPr bwMode="auto">
                <a:xfrm>
                  <a:off x="337" y="3338"/>
                  <a:ext cx="3" cy="69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95" name="Rectangle 41"/>
                <p:cNvSpPr>
                  <a:spLocks noChangeArrowheads="1"/>
                </p:cNvSpPr>
                <p:nvPr/>
              </p:nvSpPr>
              <p:spPr bwMode="auto">
                <a:xfrm>
                  <a:off x="340" y="3336"/>
                  <a:ext cx="5" cy="71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96" name="Rectangle 42"/>
                <p:cNvSpPr>
                  <a:spLocks noChangeArrowheads="1"/>
                </p:cNvSpPr>
                <p:nvPr/>
              </p:nvSpPr>
              <p:spPr bwMode="auto">
                <a:xfrm>
                  <a:off x="345" y="3334"/>
                  <a:ext cx="3" cy="7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97" name="Rectangle 43"/>
                <p:cNvSpPr>
                  <a:spLocks noChangeArrowheads="1"/>
                </p:cNvSpPr>
                <p:nvPr/>
              </p:nvSpPr>
              <p:spPr bwMode="auto">
                <a:xfrm>
                  <a:off x="348" y="3333"/>
                  <a:ext cx="5" cy="74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98" name="Rectangle 44"/>
                <p:cNvSpPr>
                  <a:spLocks noChangeArrowheads="1"/>
                </p:cNvSpPr>
                <p:nvPr/>
              </p:nvSpPr>
              <p:spPr bwMode="auto">
                <a:xfrm>
                  <a:off x="353" y="3331"/>
                  <a:ext cx="3" cy="7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99" name="Rectangle 45"/>
                <p:cNvSpPr>
                  <a:spLocks noChangeArrowheads="1"/>
                </p:cNvSpPr>
                <p:nvPr/>
              </p:nvSpPr>
              <p:spPr bwMode="auto">
                <a:xfrm>
                  <a:off x="356" y="3329"/>
                  <a:ext cx="5" cy="78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00" name="Rectangle 46"/>
                <p:cNvSpPr>
                  <a:spLocks noChangeArrowheads="1"/>
                </p:cNvSpPr>
                <p:nvPr/>
              </p:nvSpPr>
              <p:spPr bwMode="auto">
                <a:xfrm>
                  <a:off x="361" y="3328"/>
                  <a:ext cx="5" cy="79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01" name="Rectangle 47"/>
                <p:cNvSpPr>
                  <a:spLocks noChangeArrowheads="1"/>
                </p:cNvSpPr>
                <p:nvPr/>
              </p:nvSpPr>
              <p:spPr bwMode="auto">
                <a:xfrm>
                  <a:off x="366" y="3326"/>
                  <a:ext cx="5" cy="81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02" name="Rectangle 48"/>
                <p:cNvSpPr>
                  <a:spLocks noChangeArrowheads="1"/>
                </p:cNvSpPr>
                <p:nvPr/>
              </p:nvSpPr>
              <p:spPr bwMode="auto">
                <a:xfrm>
                  <a:off x="371" y="3324"/>
                  <a:ext cx="4" cy="8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03" name="Rectangle 49"/>
                <p:cNvSpPr>
                  <a:spLocks noChangeArrowheads="1"/>
                </p:cNvSpPr>
                <p:nvPr/>
              </p:nvSpPr>
              <p:spPr bwMode="auto">
                <a:xfrm>
                  <a:off x="375" y="3322"/>
                  <a:ext cx="5" cy="85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04" name="Rectangle 50"/>
                <p:cNvSpPr>
                  <a:spLocks noChangeArrowheads="1"/>
                </p:cNvSpPr>
                <p:nvPr/>
              </p:nvSpPr>
              <p:spPr bwMode="auto">
                <a:xfrm>
                  <a:off x="380" y="3321"/>
                  <a:ext cx="5" cy="8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05" name="Rectangle 51"/>
                <p:cNvSpPr>
                  <a:spLocks noChangeArrowheads="1"/>
                </p:cNvSpPr>
                <p:nvPr/>
              </p:nvSpPr>
              <p:spPr bwMode="auto">
                <a:xfrm>
                  <a:off x="385" y="3319"/>
                  <a:ext cx="5" cy="88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06" name="Rectangle 52"/>
                <p:cNvSpPr>
                  <a:spLocks noChangeArrowheads="1"/>
                </p:cNvSpPr>
                <p:nvPr/>
              </p:nvSpPr>
              <p:spPr bwMode="auto">
                <a:xfrm>
                  <a:off x="390" y="3317"/>
                  <a:ext cx="4" cy="90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07" name="Rectangle 53"/>
                <p:cNvSpPr>
                  <a:spLocks noChangeArrowheads="1"/>
                </p:cNvSpPr>
                <p:nvPr/>
              </p:nvSpPr>
              <p:spPr bwMode="auto">
                <a:xfrm>
                  <a:off x="394" y="3315"/>
                  <a:ext cx="4" cy="92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08" name="Rectangle 54"/>
                <p:cNvSpPr>
                  <a:spLocks noChangeArrowheads="1"/>
                </p:cNvSpPr>
                <p:nvPr/>
              </p:nvSpPr>
              <p:spPr bwMode="auto">
                <a:xfrm>
                  <a:off x="398" y="3315"/>
                  <a:ext cx="1" cy="92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09" name="Rectangle 55"/>
                <p:cNvSpPr>
                  <a:spLocks noChangeArrowheads="1"/>
                </p:cNvSpPr>
                <p:nvPr/>
              </p:nvSpPr>
              <p:spPr bwMode="auto">
                <a:xfrm>
                  <a:off x="399" y="3314"/>
                  <a:ext cx="5" cy="9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10" name="Rectangle 56"/>
                <p:cNvSpPr>
                  <a:spLocks noChangeArrowheads="1"/>
                </p:cNvSpPr>
                <p:nvPr/>
              </p:nvSpPr>
              <p:spPr bwMode="auto">
                <a:xfrm>
                  <a:off x="404" y="3312"/>
                  <a:ext cx="5" cy="95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11" name="Rectangle 57"/>
                <p:cNvSpPr>
                  <a:spLocks noChangeArrowheads="1"/>
                </p:cNvSpPr>
                <p:nvPr/>
              </p:nvSpPr>
              <p:spPr bwMode="auto">
                <a:xfrm>
                  <a:off x="409" y="3310"/>
                  <a:ext cx="5" cy="97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12" name="Rectangle 58"/>
                <p:cNvSpPr>
                  <a:spLocks noChangeArrowheads="1"/>
                </p:cNvSpPr>
                <p:nvPr/>
              </p:nvSpPr>
              <p:spPr bwMode="auto">
                <a:xfrm>
                  <a:off x="414" y="3309"/>
                  <a:ext cx="5" cy="98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13" name="Rectangle 59"/>
                <p:cNvSpPr>
                  <a:spLocks noChangeArrowheads="1"/>
                </p:cNvSpPr>
                <p:nvPr/>
              </p:nvSpPr>
              <p:spPr bwMode="auto">
                <a:xfrm>
                  <a:off x="419" y="3307"/>
                  <a:ext cx="5" cy="100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14" name="Rectangle 60"/>
                <p:cNvSpPr>
                  <a:spLocks noChangeArrowheads="1"/>
                </p:cNvSpPr>
                <p:nvPr/>
              </p:nvSpPr>
              <p:spPr bwMode="auto">
                <a:xfrm>
                  <a:off x="424" y="3305"/>
                  <a:ext cx="5" cy="102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15" name="Rectangle 61"/>
                <p:cNvSpPr>
                  <a:spLocks noChangeArrowheads="1"/>
                </p:cNvSpPr>
                <p:nvPr/>
              </p:nvSpPr>
              <p:spPr bwMode="auto">
                <a:xfrm>
                  <a:off x="429" y="3303"/>
                  <a:ext cx="5" cy="104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16" name="Rectangle 62"/>
                <p:cNvSpPr>
                  <a:spLocks noChangeArrowheads="1"/>
                </p:cNvSpPr>
                <p:nvPr/>
              </p:nvSpPr>
              <p:spPr bwMode="auto">
                <a:xfrm>
                  <a:off x="434" y="3302"/>
                  <a:ext cx="5" cy="105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17" name="Rectangle 63"/>
                <p:cNvSpPr>
                  <a:spLocks noChangeArrowheads="1"/>
                </p:cNvSpPr>
                <p:nvPr/>
              </p:nvSpPr>
              <p:spPr bwMode="auto">
                <a:xfrm>
                  <a:off x="439" y="3300"/>
                  <a:ext cx="5" cy="107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18" name="Rectangle 64"/>
                <p:cNvSpPr>
                  <a:spLocks noChangeArrowheads="1"/>
                </p:cNvSpPr>
                <p:nvPr/>
              </p:nvSpPr>
              <p:spPr bwMode="auto">
                <a:xfrm>
                  <a:off x="444" y="3298"/>
                  <a:ext cx="5" cy="109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19" name="Rectangle 65"/>
                <p:cNvSpPr>
                  <a:spLocks noChangeArrowheads="1"/>
                </p:cNvSpPr>
                <p:nvPr/>
              </p:nvSpPr>
              <p:spPr bwMode="auto">
                <a:xfrm>
                  <a:off x="449" y="3296"/>
                  <a:ext cx="5" cy="111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20" name="Rectangle 66"/>
                <p:cNvSpPr>
                  <a:spLocks noChangeArrowheads="1"/>
                </p:cNvSpPr>
                <p:nvPr/>
              </p:nvSpPr>
              <p:spPr bwMode="auto">
                <a:xfrm>
                  <a:off x="454" y="3295"/>
                  <a:ext cx="8" cy="112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21" name="Rectangle 67"/>
                <p:cNvSpPr>
                  <a:spLocks noChangeArrowheads="1"/>
                </p:cNvSpPr>
                <p:nvPr/>
              </p:nvSpPr>
              <p:spPr bwMode="auto">
                <a:xfrm>
                  <a:off x="462" y="3293"/>
                  <a:ext cx="9" cy="114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22" name="Rectangle 68"/>
                <p:cNvSpPr>
                  <a:spLocks noChangeArrowheads="1"/>
                </p:cNvSpPr>
                <p:nvPr/>
              </p:nvSpPr>
              <p:spPr bwMode="auto">
                <a:xfrm>
                  <a:off x="471" y="3291"/>
                  <a:ext cx="5" cy="11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23" name="Rectangle 69"/>
                <p:cNvSpPr>
                  <a:spLocks noChangeArrowheads="1"/>
                </p:cNvSpPr>
                <p:nvPr/>
              </p:nvSpPr>
              <p:spPr bwMode="auto">
                <a:xfrm>
                  <a:off x="476" y="3290"/>
                  <a:ext cx="6" cy="117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24" name="Rectangle 70"/>
                <p:cNvSpPr>
                  <a:spLocks noChangeArrowheads="1"/>
                </p:cNvSpPr>
                <p:nvPr/>
              </p:nvSpPr>
              <p:spPr bwMode="auto">
                <a:xfrm>
                  <a:off x="482" y="3288"/>
                  <a:ext cx="8" cy="119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25" name="Rectangle 71"/>
                <p:cNvSpPr>
                  <a:spLocks noChangeArrowheads="1"/>
                </p:cNvSpPr>
                <p:nvPr/>
              </p:nvSpPr>
              <p:spPr bwMode="auto">
                <a:xfrm>
                  <a:off x="490" y="3286"/>
                  <a:ext cx="5" cy="121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26" name="Rectangle 72"/>
                <p:cNvSpPr>
                  <a:spLocks noChangeArrowheads="1"/>
                </p:cNvSpPr>
                <p:nvPr/>
              </p:nvSpPr>
              <p:spPr bwMode="auto">
                <a:xfrm>
                  <a:off x="495" y="3284"/>
                  <a:ext cx="7" cy="12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27" name="Rectangle 73"/>
                <p:cNvSpPr>
                  <a:spLocks noChangeArrowheads="1"/>
                </p:cNvSpPr>
                <p:nvPr/>
              </p:nvSpPr>
              <p:spPr bwMode="auto">
                <a:xfrm>
                  <a:off x="502" y="3283"/>
                  <a:ext cx="10" cy="124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28" name="Rectangle 74"/>
                <p:cNvSpPr>
                  <a:spLocks noChangeArrowheads="1"/>
                </p:cNvSpPr>
                <p:nvPr/>
              </p:nvSpPr>
              <p:spPr bwMode="auto">
                <a:xfrm>
                  <a:off x="512" y="3281"/>
                  <a:ext cx="10" cy="12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29" name="Rectangle 75"/>
                <p:cNvSpPr>
                  <a:spLocks noChangeArrowheads="1"/>
                </p:cNvSpPr>
                <p:nvPr/>
              </p:nvSpPr>
              <p:spPr bwMode="auto">
                <a:xfrm>
                  <a:off x="522" y="3279"/>
                  <a:ext cx="10" cy="128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30" name="Rectangle 76"/>
                <p:cNvSpPr>
                  <a:spLocks noChangeArrowheads="1"/>
                </p:cNvSpPr>
                <p:nvPr/>
              </p:nvSpPr>
              <p:spPr bwMode="auto">
                <a:xfrm>
                  <a:off x="532" y="3277"/>
                  <a:ext cx="15" cy="130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31" name="Rectangle 77"/>
                <p:cNvSpPr>
                  <a:spLocks noChangeArrowheads="1"/>
                </p:cNvSpPr>
                <p:nvPr/>
              </p:nvSpPr>
              <p:spPr bwMode="auto">
                <a:xfrm>
                  <a:off x="547" y="3277"/>
                  <a:ext cx="41" cy="130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32" name="Rectangle 78"/>
                <p:cNvSpPr>
                  <a:spLocks noChangeArrowheads="1"/>
                </p:cNvSpPr>
                <p:nvPr/>
              </p:nvSpPr>
              <p:spPr bwMode="auto">
                <a:xfrm>
                  <a:off x="588" y="3279"/>
                  <a:ext cx="8" cy="128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33" name="Rectangle 79"/>
                <p:cNvSpPr>
                  <a:spLocks noChangeArrowheads="1"/>
                </p:cNvSpPr>
                <p:nvPr/>
              </p:nvSpPr>
              <p:spPr bwMode="auto">
                <a:xfrm>
                  <a:off x="596" y="3281"/>
                  <a:ext cx="10" cy="126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34" name="Rectangle 80"/>
                <p:cNvSpPr>
                  <a:spLocks noChangeArrowheads="1"/>
                </p:cNvSpPr>
                <p:nvPr/>
              </p:nvSpPr>
              <p:spPr bwMode="auto">
                <a:xfrm>
                  <a:off x="606" y="3283"/>
                  <a:ext cx="8" cy="124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35" name="Rectangle 81"/>
                <p:cNvSpPr>
                  <a:spLocks noChangeArrowheads="1"/>
                </p:cNvSpPr>
                <p:nvPr/>
              </p:nvSpPr>
              <p:spPr bwMode="auto">
                <a:xfrm>
                  <a:off x="614" y="3284"/>
                  <a:ext cx="10" cy="123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36" name="Rectangle 82"/>
                <p:cNvSpPr>
                  <a:spLocks noChangeArrowheads="1"/>
                </p:cNvSpPr>
                <p:nvPr/>
              </p:nvSpPr>
              <p:spPr bwMode="auto">
                <a:xfrm>
                  <a:off x="624" y="3286"/>
                  <a:ext cx="7" cy="121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37" name="Rectangle 83"/>
                <p:cNvSpPr>
                  <a:spLocks noChangeArrowheads="1"/>
                </p:cNvSpPr>
                <p:nvPr/>
              </p:nvSpPr>
              <p:spPr bwMode="auto">
                <a:xfrm>
                  <a:off x="631" y="3288"/>
                  <a:ext cx="3" cy="119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38" name="Rectangle 84"/>
                <p:cNvSpPr>
                  <a:spLocks noChangeArrowheads="1"/>
                </p:cNvSpPr>
                <p:nvPr/>
              </p:nvSpPr>
              <p:spPr bwMode="auto">
                <a:xfrm>
                  <a:off x="634" y="3290"/>
                  <a:ext cx="5" cy="117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39" name="Rectangle 85"/>
                <p:cNvSpPr>
                  <a:spLocks noChangeArrowheads="1"/>
                </p:cNvSpPr>
                <p:nvPr/>
              </p:nvSpPr>
              <p:spPr bwMode="auto">
                <a:xfrm>
                  <a:off x="639" y="3291"/>
                  <a:ext cx="5" cy="116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40" name="Rectangle 86"/>
                <p:cNvSpPr>
                  <a:spLocks noChangeArrowheads="1"/>
                </p:cNvSpPr>
                <p:nvPr/>
              </p:nvSpPr>
              <p:spPr bwMode="auto">
                <a:xfrm>
                  <a:off x="644" y="3293"/>
                  <a:ext cx="5" cy="114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41" name="Rectangle 87"/>
                <p:cNvSpPr>
                  <a:spLocks noChangeArrowheads="1"/>
                </p:cNvSpPr>
                <p:nvPr/>
              </p:nvSpPr>
              <p:spPr bwMode="auto">
                <a:xfrm>
                  <a:off x="649" y="3295"/>
                  <a:ext cx="5" cy="112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42" name="Rectangle 88"/>
                <p:cNvSpPr>
                  <a:spLocks noChangeArrowheads="1"/>
                </p:cNvSpPr>
                <p:nvPr/>
              </p:nvSpPr>
              <p:spPr bwMode="auto">
                <a:xfrm>
                  <a:off x="654" y="3296"/>
                  <a:ext cx="5" cy="111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43" name="Rectangle 89"/>
                <p:cNvSpPr>
                  <a:spLocks noChangeArrowheads="1"/>
                </p:cNvSpPr>
                <p:nvPr/>
              </p:nvSpPr>
              <p:spPr bwMode="auto">
                <a:xfrm>
                  <a:off x="659" y="3298"/>
                  <a:ext cx="3" cy="109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44" name="Rectangle 90"/>
                <p:cNvSpPr>
                  <a:spLocks noChangeArrowheads="1"/>
                </p:cNvSpPr>
                <p:nvPr/>
              </p:nvSpPr>
              <p:spPr bwMode="auto">
                <a:xfrm>
                  <a:off x="662" y="3300"/>
                  <a:ext cx="5" cy="107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45" name="Rectangle 91"/>
                <p:cNvSpPr>
                  <a:spLocks noChangeArrowheads="1"/>
                </p:cNvSpPr>
                <p:nvPr/>
              </p:nvSpPr>
              <p:spPr bwMode="auto">
                <a:xfrm>
                  <a:off x="667" y="3302"/>
                  <a:ext cx="5" cy="105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46" name="Rectangle 92"/>
                <p:cNvSpPr>
                  <a:spLocks noChangeArrowheads="1"/>
                </p:cNvSpPr>
                <p:nvPr/>
              </p:nvSpPr>
              <p:spPr bwMode="auto">
                <a:xfrm>
                  <a:off x="672" y="3303"/>
                  <a:ext cx="5" cy="104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47" name="Rectangle 93"/>
                <p:cNvSpPr>
                  <a:spLocks noChangeArrowheads="1"/>
                </p:cNvSpPr>
                <p:nvPr/>
              </p:nvSpPr>
              <p:spPr bwMode="auto">
                <a:xfrm>
                  <a:off x="677" y="3305"/>
                  <a:ext cx="5" cy="102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48" name="Rectangle 94"/>
                <p:cNvSpPr>
                  <a:spLocks noChangeArrowheads="1"/>
                </p:cNvSpPr>
                <p:nvPr/>
              </p:nvSpPr>
              <p:spPr bwMode="auto">
                <a:xfrm>
                  <a:off x="682" y="3307"/>
                  <a:ext cx="5" cy="100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49" name="Rectangle 95"/>
                <p:cNvSpPr>
                  <a:spLocks noChangeArrowheads="1"/>
                </p:cNvSpPr>
                <p:nvPr/>
              </p:nvSpPr>
              <p:spPr bwMode="auto">
                <a:xfrm>
                  <a:off x="687" y="3309"/>
                  <a:ext cx="3" cy="98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50" name="Rectangle 96"/>
                <p:cNvSpPr>
                  <a:spLocks noChangeArrowheads="1"/>
                </p:cNvSpPr>
                <p:nvPr/>
              </p:nvSpPr>
              <p:spPr bwMode="auto">
                <a:xfrm>
                  <a:off x="690" y="3310"/>
                  <a:ext cx="5" cy="97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51" name="Rectangle 97"/>
                <p:cNvSpPr>
                  <a:spLocks noChangeArrowheads="1"/>
                </p:cNvSpPr>
                <p:nvPr/>
              </p:nvSpPr>
              <p:spPr bwMode="auto">
                <a:xfrm>
                  <a:off x="695" y="3312"/>
                  <a:ext cx="5" cy="95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52" name="Rectangle 98"/>
                <p:cNvSpPr>
                  <a:spLocks noChangeArrowheads="1"/>
                </p:cNvSpPr>
                <p:nvPr/>
              </p:nvSpPr>
              <p:spPr bwMode="auto">
                <a:xfrm>
                  <a:off x="700" y="3314"/>
                  <a:ext cx="5" cy="93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53" name="Rectangle 99"/>
                <p:cNvSpPr>
                  <a:spLocks noChangeArrowheads="1"/>
                </p:cNvSpPr>
                <p:nvPr/>
              </p:nvSpPr>
              <p:spPr bwMode="auto">
                <a:xfrm>
                  <a:off x="705" y="3315"/>
                  <a:ext cx="4" cy="92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54" name="Rectangle 100"/>
                <p:cNvSpPr>
                  <a:spLocks noChangeArrowheads="1"/>
                </p:cNvSpPr>
                <p:nvPr/>
              </p:nvSpPr>
              <p:spPr bwMode="auto">
                <a:xfrm>
                  <a:off x="709" y="3317"/>
                  <a:ext cx="5" cy="90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55" name="Rectangle 101"/>
                <p:cNvSpPr>
                  <a:spLocks noChangeArrowheads="1"/>
                </p:cNvSpPr>
                <p:nvPr/>
              </p:nvSpPr>
              <p:spPr bwMode="auto">
                <a:xfrm>
                  <a:off x="714" y="3319"/>
                  <a:ext cx="3" cy="88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56" name="Rectangle 102"/>
                <p:cNvSpPr>
                  <a:spLocks noChangeArrowheads="1"/>
                </p:cNvSpPr>
                <p:nvPr/>
              </p:nvSpPr>
              <p:spPr bwMode="auto">
                <a:xfrm>
                  <a:off x="717" y="3321"/>
                  <a:ext cx="3" cy="86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57" name="Rectangle 103"/>
                <p:cNvSpPr>
                  <a:spLocks noChangeArrowheads="1"/>
                </p:cNvSpPr>
                <p:nvPr/>
              </p:nvSpPr>
              <p:spPr bwMode="auto">
                <a:xfrm>
                  <a:off x="720" y="3322"/>
                  <a:ext cx="4" cy="85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58" name="Rectangle 104"/>
                <p:cNvSpPr>
                  <a:spLocks noChangeArrowheads="1"/>
                </p:cNvSpPr>
                <p:nvPr/>
              </p:nvSpPr>
              <p:spPr bwMode="auto">
                <a:xfrm>
                  <a:off x="724" y="3324"/>
                  <a:ext cx="3" cy="83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59" name="Rectangle 105"/>
                <p:cNvSpPr>
                  <a:spLocks noChangeArrowheads="1"/>
                </p:cNvSpPr>
                <p:nvPr/>
              </p:nvSpPr>
              <p:spPr bwMode="auto">
                <a:xfrm>
                  <a:off x="727" y="3326"/>
                  <a:ext cx="5" cy="81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60" name="Rectangle 106"/>
                <p:cNvSpPr>
                  <a:spLocks noChangeArrowheads="1"/>
                </p:cNvSpPr>
                <p:nvPr/>
              </p:nvSpPr>
              <p:spPr bwMode="auto">
                <a:xfrm>
                  <a:off x="732" y="3328"/>
                  <a:ext cx="5" cy="79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61" name="Rectangle 107"/>
                <p:cNvSpPr>
                  <a:spLocks noChangeArrowheads="1"/>
                </p:cNvSpPr>
                <p:nvPr/>
              </p:nvSpPr>
              <p:spPr bwMode="auto">
                <a:xfrm>
                  <a:off x="737" y="3329"/>
                  <a:ext cx="5" cy="78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62" name="Rectangle 108"/>
                <p:cNvSpPr>
                  <a:spLocks noChangeArrowheads="1"/>
                </p:cNvSpPr>
                <p:nvPr/>
              </p:nvSpPr>
              <p:spPr bwMode="auto">
                <a:xfrm>
                  <a:off x="742" y="3331"/>
                  <a:ext cx="3" cy="76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63" name="Rectangle 109"/>
                <p:cNvSpPr>
                  <a:spLocks noChangeArrowheads="1"/>
                </p:cNvSpPr>
                <p:nvPr/>
              </p:nvSpPr>
              <p:spPr bwMode="auto">
                <a:xfrm>
                  <a:off x="745" y="3333"/>
                  <a:ext cx="5" cy="74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64" name="Rectangle 110"/>
                <p:cNvSpPr>
                  <a:spLocks noChangeArrowheads="1"/>
                </p:cNvSpPr>
                <p:nvPr/>
              </p:nvSpPr>
              <p:spPr bwMode="auto">
                <a:xfrm>
                  <a:off x="750" y="3334"/>
                  <a:ext cx="3" cy="73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65" name="Rectangle 111"/>
                <p:cNvSpPr>
                  <a:spLocks noChangeArrowheads="1"/>
                </p:cNvSpPr>
                <p:nvPr/>
              </p:nvSpPr>
              <p:spPr bwMode="auto">
                <a:xfrm>
                  <a:off x="753" y="3336"/>
                  <a:ext cx="4" cy="71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66" name="Rectangle 112"/>
                <p:cNvSpPr>
                  <a:spLocks noChangeArrowheads="1"/>
                </p:cNvSpPr>
                <p:nvPr/>
              </p:nvSpPr>
              <p:spPr bwMode="auto">
                <a:xfrm>
                  <a:off x="757" y="3338"/>
                  <a:ext cx="3" cy="69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67" name="Rectangle 113"/>
                <p:cNvSpPr>
                  <a:spLocks noChangeArrowheads="1"/>
                </p:cNvSpPr>
                <p:nvPr/>
              </p:nvSpPr>
              <p:spPr bwMode="auto">
                <a:xfrm>
                  <a:off x="760" y="3340"/>
                  <a:ext cx="3" cy="67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68" name="Rectangle 114"/>
                <p:cNvSpPr>
                  <a:spLocks noChangeArrowheads="1"/>
                </p:cNvSpPr>
                <p:nvPr/>
              </p:nvSpPr>
              <p:spPr bwMode="auto">
                <a:xfrm>
                  <a:off x="763" y="3341"/>
                  <a:ext cx="5" cy="66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69" name="Rectangle 115"/>
                <p:cNvSpPr>
                  <a:spLocks noChangeArrowheads="1"/>
                </p:cNvSpPr>
                <p:nvPr/>
              </p:nvSpPr>
              <p:spPr bwMode="auto">
                <a:xfrm>
                  <a:off x="768" y="3343"/>
                  <a:ext cx="3" cy="64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70" name="Rectangle 116"/>
                <p:cNvSpPr>
                  <a:spLocks noChangeArrowheads="1"/>
                </p:cNvSpPr>
                <p:nvPr/>
              </p:nvSpPr>
              <p:spPr bwMode="auto">
                <a:xfrm>
                  <a:off x="771" y="3345"/>
                  <a:ext cx="7" cy="62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71" name="Rectangle 117"/>
                <p:cNvSpPr>
                  <a:spLocks noChangeArrowheads="1"/>
                </p:cNvSpPr>
                <p:nvPr/>
              </p:nvSpPr>
              <p:spPr bwMode="auto">
                <a:xfrm>
                  <a:off x="778" y="3347"/>
                  <a:ext cx="7" cy="60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72" name="Rectangle 118"/>
                <p:cNvSpPr>
                  <a:spLocks noChangeArrowheads="1"/>
                </p:cNvSpPr>
                <p:nvPr/>
              </p:nvSpPr>
              <p:spPr bwMode="auto">
                <a:xfrm>
                  <a:off x="785" y="3348"/>
                  <a:ext cx="3" cy="59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73" name="Rectangle 119"/>
                <p:cNvSpPr>
                  <a:spLocks noChangeArrowheads="1"/>
                </p:cNvSpPr>
                <p:nvPr/>
              </p:nvSpPr>
              <p:spPr bwMode="auto">
                <a:xfrm>
                  <a:off x="788" y="3350"/>
                  <a:ext cx="5" cy="57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74" name="Rectangle 120"/>
                <p:cNvSpPr>
                  <a:spLocks noChangeArrowheads="1"/>
                </p:cNvSpPr>
                <p:nvPr/>
              </p:nvSpPr>
              <p:spPr bwMode="auto">
                <a:xfrm>
                  <a:off x="793" y="3352"/>
                  <a:ext cx="3" cy="55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75" name="Rectangle 121"/>
                <p:cNvSpPr>
                  <a:spLocks noChangeArrowheads="1"/>
                </p:cNvSpPr>
                <p:nvPr/>
              </p:nvSpPr>
              <p:spPr bwMode="auto">
                <a:xfrm>
                  <a:off x="796" y="3353"/>
                  <a:ext cx="7" cy="54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76" name="Rectangle 122"/>
                <p:cNvSpPr>
                  <a:spLocks noChangeArrowheads="1"/>
                </p:cNvSpPr>
                <p:nvPr/>
              </p:nvSpPr>
              <p:spPr bwMode="auto">
                <a:xfrm>
                  <a:off x="803" y="3355"/>
                  <a:ext cx="6" cy="52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77" name="Rectangle 123"/>
                <p:cNvSpPr>
                  <a:spLocks noChangeArrowheads="1"/>
                </p:cNvSpPr>
                <p:nvPr/>
              </p:nvSpPr>
              <p:spPr bwMode="auto">
                <a:xfrm>
                  <a:off x="809" y="3357"/>
                  <a:ext cx="4" cy="50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78" name="Rectangle 124"/>
                <p:cNvSpPr>
                  <a:spLocks noChangeArrowheads="1"/>
                </p:cNvSpPr>
                <p:nvPr/>
              </p:nvSpPr>
              <p:spPr bwMode="auto">
                <a:xfrm>
                  <a:off x="813" y="3359"/>
                  <a:ext cx="6" cy="48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79" name="Rectangle 125"/>
                <p:cNvSpPr>
                  <a:spLocks noChangeArrowheads="1"/>
                </p:cNvSpPr>
                <p:nvPr/>
              </p:nvSpPr>
              <p:spPr bwMode="auto">
                <a:xfrm>
                  <a:off x="819" y="3360"/>
                  <a:ext cx="17" cy="47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80" name="Rectangle 126"/>
                <p:cNvSpPr>
                  <a:spLocks noChangeArrowheads="1"/>
                </p:cNvSpPr>
                <p:nvPr/>
              </p:nvSpPr>
              <p:spPr bwMode="auto">
                <a:xfrm>
                  <a:off x="836" y="3362"/>
                  <a:ext cx="7" cy="45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81" name="Rectangle 127"/>
                <p:cNvSpPr>
                  <a:spLocks noChangeArrowheads="1"/>
                </p:cNvSpPr>
                <p:nvPr/>
              </p:nvSpPr>
              <p:spPr bwMode="auto">
                <a:xfrm>
                  <a:off x="843" y="3364"/>
                  <a:ext cx="1" cy="43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82" name="Rectangle 128"/>
                <p:cNvSpPr>
                  <a:spLocks noChangeArrowheads="1"/>
                </p:cNvSpPr>
                <p:nvPr/>
              </p:nvSpPr>
              <p:spPr bwMode="auto">
                <a:xfrm>
                  <a:off x="844" y="3364"/>
                  <a:ext cx="18" cy="43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83" name="Rectangle 129"/>
                <p:cNvSpPr>
                  <a:spLocks noChangeArrowheads="1"/>
                </p:cNvSpPr>
                <p:nvPr/>
              </p:nvSpPr>
              <p:spPr bwMode="auto">
                <a:xfrm>
                  <a:off x="862" y="3362"/>
                  <a:ext cx="14" cy="45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84" name="Rectangle 130"/>
                <p:cNvSpPr>
                  <a:spLocks noChangeArrowheads="1"/>
                </p:cNvSpPr>
                <p:nvPr/>
              </p:nvSpPr>
              <p:spPr bwMode="auto">
                <a:xfrm>
                  <a:off x="876" y="3360"/>
                  <a:ext cx="6" cy="47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85" name="Rectangle 131"/>
                <p:cNvSpPr>
                  <a:spLocks noChangeArrowheads="1"/>
                </p:cNvSpPr>
                <p:nvPr/>
              </p:nvSpPr>
              <p:spPr bwMode="auto">
                <a:xfrm>
                  <a:off x="882" y="3359"/>
                  <a:ext cx="7" cy="48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86" name="Rectangle 132"/>
                <p:cNvSpPr>
                  <a:spLocks noChangeArrowheads="1"/>
                </p:cNvSpPr>
                <p:nvPr/>
              </p:nvSpPr>
              <p:spPr bwMode="auto">
                <a:xfrm>
                  <a:off x="889" y="3357"/>
                  <a:ext cx="6" cy="50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87" name="Rectangle 133"/>
                <p:cNvSpPr>
                  <a:spLocks noChangeArrowheads="1"/>
                </p:cNvSpPr>
                <p:nvPr/>
              </p:nvSpPr>
              <p:spPr bwMode="auto">
                <a:xfrm>
                  <a:off x="895" y="3355"/>
                  <a:ext cx="7" cy="52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88" name="Rectangle 134"/>
                <p:cNvSpPr>
                  <a:spLocks noChangeArrowheads="1"/>
                </p:cNvSpPr>
                <p:nvPr/>
              </p:nvSpPr>
              <p:spPr bwMode="auto">
                <a:xfrm>
                  <a:off x="902" y="3353"/>
                  <a:ext cx="7" cy="54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89" name="Rectangle 135"/>
                <p:cNvSpPr>
                  <a:spLocks noChangeArrowheads="1"/>
                </p:cNvSpPr>
                <p:nvPr/>
              </p:nvSpPr>
              <p:spPr bwMode="auto">
                <a:xfrm>
                  <a:off x="909" y="3352"/>
                  <a:ext cx="3" cy="55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90" name="Rectangle 136"/>
                <p:cNvSpPr>
                  <a:spLocks noChangeArrowheads="1"/>
                </p:cNvSpPr>
                <p:nvPr/>
              </p:nvSpPr>
              <p:spPr bwMode="auto">
                <a:xfrm>
                  <a:off x="912" y="3350"/>
                  <a:ext cx="3" cy="57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91" name="Rectangle 137"/>
                <p:cNvSpPr>
                  <a:spLocks noChangeArrowheads="1"/>
                </p:cNvSpPr>
                <p:nvPr/>
              </p:nvSpPr>
              <p:spPr bwMode="auto">
                <a:xfrm>
                  <a:off x="915" y="3348"/>
                  <a:ext cx="5" cy="59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92" name="Rectangle 138"/>
                <p:cNvSpPr>
                  <a:spLocks noChangeArrowheads="1"/>
                </p:cNvSpPr>
                <p:nvPr/>
              </p:nvSpPr>
              <p:spPr bwMode="auto">
                <a:xfrm>
                  <a:off x="920" y="3347"/>
                  <a:ext cx="5" cy="60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93" name="Rectangle 139"/>
                <p:cNvSpPr>
                  <a:spLocks noChangeArrowheads="1"/>
                </p:cNvSpPr>
                <p:nvPr/>
              </p:nvSpPr>
              <p:spPr bwMode="auto">
                <a:xfrm>
                  <a:off x="925" y="3345"/>
                  <a:ext cx="4" cy="62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94" name="Rectangle 140"/>
                <p:cNvSpPr>
                  <a:spLocks noChangeArrowheads="1"/>
                </p:cNvSpPr>
                <p:nvPr/>
              </p:nvSpPr>
              <p:spPr bwMode="auto">
                <a:xfrm>
                  <a:off x="929" y="3343"/>
                  <a:ext cx="3" cy="64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95" name="Rectangle 141"/>
                <p:cNvSpPr>
                  <a:spLocks noChangeArrowheads="1"/>
                </p:cNvSpPr>
                <p:nvPr/>
              </p:nvSpPr>
              <p:spPr bwMode="auto">
                <a:xfrm>
                  <a:off x="932" y="3341"/>
                  <a:ext cx="5" cy="66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96" name="Rectangle 142"/>
                <p:cNvSpPr>
                  <a:spLocks noChangeArrowheads="1"/>
                </p:cNvSpPr>
                <p:nvPr/>
              </p:nvSpPr>
              <p:spPr bwMode="auto">
                <a:xfrm>
                  <a:off x="937" y="3340"/>
                  <a:ext cx="3" cy="67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97" name="Rectangle 143"/>
                <p:cNvSpPr>
                  <a:spLocks noChangeArrowheads="1"/>
                </p:cNvSpPr>
                <p:nvPr/>
              </p:nvSpPr>
              <p:spPr bwMode="auto">
                <a:xfrm>
                  <a:off x="940" y="3338"/>
                  <a:ext cx="3" cy="69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98" name="Rectangle 144"/>
                <p:cNvSpPr>
                  <a:spLocks noChangeArrowheads="1"/>
                </p:cNvSpPr>
                <p:nvPr/>
              </p:nvSpPr>
              <p:spPr bwMode="auto">
                <a:xfrm>
                  <a:off x="943" y="3336"/>
                  <a:ext cx="4" cy="71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599" name="Rectangle 145"/>
                <p:cNvSpPr>
                  <a:spLocks noChangeArrowheads="1"/>
                </p:cNvSpPr>
                <p:nvPr/>
              </p:nvSpPr>
              <p:spPr bwMode="auto">
                <a:xfrm>
                  <a:off x="947" y="3334"/>
                  <a:ext cx="3" cy="73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00" name="Rectangle 146"/>
                <p:cNvSpPr>
                  <a:spLocks noChangeArrowheads="1"/>
                </p:cNvSpPr>
                <p:nvPr/>
              </p:nvSpPr>
              <p:spPr bwMode="auto">
                <a:xfrm>
                  <a:off x="950" y="3333"/>
                  <a:ext cx="3" cy="74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01" name="Rectangle 147"/>
                <p:cNvSpPr>
                  <a:spLocks noChangeArrowheads="1"/>
                </p:cNvSpPr>
                <p:nvPr/>
              </p:nvSpPr>
              <p:spPr bwMode="auto">
                <a:xfrm>
                  <a:off x="953" y="3331"/>
                  <a:ext cx="4" cy="76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02" name="Rectangle 148"/>
                <p:cNvSpPr>
                  <a:spLocks noChangeArrowheads="1"/>
                </p:cNvSpPr>
                <p:nvPr/>
              </p:nvSpPr>
              <p:spPr bwMode="auto">
                <a:xfrm>
                  <a:off x="957" y="3329"/>
                  <a:ext cx="3" cy="78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03" name="Rectangle 149"/>
                <p:cNvSpPr>
                  <a:spLocks noChangeArrowheads="1"/>
                </p:cNvSpPr>
                <p:nvPr/>
              </p:nvSpPr>
              <p:spPr bwMode="auto">
                <a:xfrm>
                  <a:off x="960" y="3328"/>
                  <a:ext cx="3" cy="79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04" name="Rectangle 150"/>
                <p:cNvSpPr>
                  <a:spLocks noChangeArrowheads="1"/>
                </p:cNvSpPr>
                <p:nvPr/>
              </p:nvSpPr>
              <p:spPr bwMode="auto">
                <a:xfrm>
                  <a:off x="963" y="3326"/>
                  <a:ext cx="4" cy="81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05" name="Rectangle 151"/>
                <p:cNvSpPr>
                  <a:spLocks noChangeArrowheads="1"/>
                </p:cNvSpPr>
                <p:nvPr/>
              </p:nvSpPr>
              <p:spPr bwMode="auto">
                <a:xfrm>
                  <a:off x="967" y="3324"/>
                  <a:ext cx="3" cy="83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06" name="Rectangle 152"/>
                <p:cNvSpPr>
                  <a:spLocks noChangeArrowheads="1"/>
                </p:cNvSpPr>
                <p:nvPr/>
              </p:nvSpPr>
              <p:spPr bwMode="auto">
                <a:xfrm>
                  <a:off x="970" y="3322"/>
                  <a:ext cx="3" cy="85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07" name="Rectangle 153"/>
                <p:cNvSpPr>
                  <a:spLocks noChangeArrowheads="1"/>
                </p:cNvSpPr>
                <p:nvPr/>
              </p:nvSpPr>
              <p:spPr bwMode="auto">
                <a:xfrm>
                  <a:off x="973" y="3321"/>
                  <a:ext cx="3" cy="86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08" name="Rectangle 154"/>
                <p:cNvSpPr>
                  <a:spLocks noChangeArrowheads="1"/>
                </p:cNvSpPr>
                <p:nvPr/>
              </p:nvSpPr>
              <p:spPr bwMode="auto">
                <a:xfrm>
                  <a:off x="976" y="3319"/>
                  <a:ext cx="4" cy="88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09" name="Rectangle 155"/>
                <p:cNvSpPr>
                  <a:spLocks noChangeArrowheads="1"/>
                </p:cNvSpPr>
                <p:nvPr/>
              </p:nvSpPr>
              <p:spPr bwMode="auto">
                <a:xfrm>
                  <a:off x="980" y="3317"/>
                  <a:ext cx="3" cy="90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10" name="Rectangle 156"/>
                <p:cNvSpPr>
                  <a:spLocks noChangeArrowheads="1"/>
                </p:cNvSpPr>
                <p:nvPr/>
              </p:nvSpPr>
              <p:spPr bwMode="auto">
                <a:xfrm>
                  <a:off x="983" y="3315"/>
                  <a:ext cx="3" cy="92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11" name="Rectangle 157"/>
                <p:cNvSpPr>
                  <a:spLocks noChangeArrowheads="1"/>
                </p:cNvSpPr>
                <p:nvPr/>
              </p:nvSpPr>
              <p:spPr bwMode="auto">
                <a:xfrm>
                  <a:off x="986" y="3314"/>
                  <a:ext cx="4" cy="93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12" name="Rectangle 158"/>
                <p:cNvSpPr>
                  <a:spLocks noChangeArrowheads="1"/>
                </p:cNvSpPr>
                <p:nvPr/>
              </p:nvSpPr>
              <p:spPr bwMode="auto">
                <a:xfrm>
                  <a:off x="990" y="3312"/>
                  <a:ext cx="3" cy="95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13" name="Rectangle 159"/>
                <p:cNvSpPr>
                  <a:spLocks noChangeArrowheads="1"/>
                </p:cNvSpPr>
                <p:nvPr/>
              </p:nvSpPr>
              <p:spPr bwMode="auto">
                <a:xfrm>
                  <a:off x="993" y="3312"/>
                  <a:ext cx="2" cy="95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14" name="Rectangle 160"/>
                <p:cNvSpPr>
                  <a:spLocks noChangeArrowheads="1"/>
                </p:cNvSpPr>
                <p:nvPr/>
              </p:nvSpPr>
              <p:spPr bwMode="auto">
                <a:xfrm>
                  <a:off x="995" y="3310"/>
                  <a:ext cx="5" cy="97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15" name="Rectangle 161"/>
                <p:cNvSpPr>
                  <a:spLocks noChangeArrowheads="1"/>
                </p:cNvSpPr>
                <p:nvPr/>
              </p:nvSpPr>
              <p:spPr bwMode="auto">
                <a:xfrm>
                  <a:off x="1000" y="3309"/>
                  <a:ext cx="8" cy="98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16" name="Rectangle 162"/>
                <p:cNvSpPr>
                  <a:spLocks noChangeArrowheads="1"/>
                </p:cNvSpPr>
                <p:nvPr/>
              </p:nvSpPr>
              <p:spPr bwMode="auto">
                <a:xfrm>
                  <a:off x="1008" y="3307"/>
                  <a:ext cx="10" cy="100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17" name="Rectangle 163"/>
                <p:cNvSpPr>
                  <a:spLocks noChangeArrowheads="1"/>
                </p:cNvSpPr>
                <p:nvPr/>
              </p:nvSpPr>
              <p:spPr bwMode="auto">
                <a:xfrm>
                  <a:off x="1018" y="3305"/>
                  <a:ext cx="5" cy="102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18" name="Rectangle 164"/>
                <p:cNvSpPr>
                  <a:spLocks noChangeArrowheads="1"/>
                </p:cNvSpPr>
                <p:nvPr/>
              </p:nvSpPr>
              <p:spPr bwMode="auto">
                <a:xfrm>
                  <a:off x="1023" y="3307"/>
                  <a:ext cx="13" cy="100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19" name="Rectangle 165"/>
                <p:cNvSpPr>
                  <a:spLocks noChangeArrowheads="1"/>
                </p:cNvSpPr>
                <p:nvPr/>
              </p:nvSpPr>
              <p:spPr bwMode="auto">
                <a:xfrm>
                  <a:off x="1036" y="3309"/>
                  <a:ext cx="3" cy="98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20" name="Rectangle 166"/>
                <p:cNvSpPr>
                  <a:spLocks noChangeArrowheads="1"/>
                </p:cNvSpPr>
                <p:nvPr/>
              </p:nvSpPr>
              <p:spPr bwMode="auto">
                <a:xfrm>
                  <a:off x="1039" y="3310"/>
                  <a:ext cx="4" cy="97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21" name="Rectangle 167"/>
                <p:cNvSpPr>
                  <a:spLocks noChangeArrowheads="1"/>
                </p:cNvSpPr>
                <p:nvPr/>
              </p:nvSpPr>
              <p:spPr bwMode="auto">
                <a:xfrm>
                  <a:off x="1043" y="3312"/>
                  <a:ext cx="3" cy="95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22" name="Rectangle 168"/>
                <p:cNvSpPr>
                  <a:spLocks noChangeArrowheads="1"/>
                </p:cNvSpPr>
                <p:nvPr/>
              </p:nvSpPr>
              <p:spPr bwMode="auto">
                <a:xfrm>
                  <a:off x="1046" y="3314"/>
                  <a:ext cx="3" cy="93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23" name="Rectangle 169"/>
                <p:cNvSpPr>
                  <a:spLocks noChangeArrowheads="1"/>
                </p:cNvSpPr>
                <p:nvPr/>
              </p:nvSpPr>
              <p:spPr bwMode="auto">
                <a:xfrm>
                  <a:off x="1049" y="3315"/>
                  <a:ext cx="4" cy="92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24" name="Rectangle 170"/>
                <p:cNvSpPr>
                  <a:spLocks noChangeArrowheads="1"/>
                </p:cNvSpPr>
                <p:nvPr/>
              </p:nvSpPr>
              <p:spPr bwMode="auto">
                <a:xfrm>
                  <a:off x="1053" y="3317"/>
                  <a:ext cx="1" cy="90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25" name="Rectangle 171"/>
                <p:cNvSpPr>
                  <a:spLocks noChangeArrowheads="1"/>
                </p:cNvSpPr>
                <p:nvPr/>
              </p:nvSpPr>
              <p:spPr bwMode="auto">
                <a:xfrm>
                  <a:off x="1054" y="3319"/>
                  <a:ext cx="2" cy="88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26" name="Rectangle 172"/>
                <p:cNvSpPr>
                  <a:spLocks noChangeArrowheads="1"/>
                </p:cNvSpPr>
                <p:nvPr/>
              </p:nvSpPr>
              <p:spPr bwMode="auto">
                <a:xfrm>
                  <a:off x="1056" y="3321"/>
                  <a:ext cx="3" cy="86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27" name="Rectangle 173"/>
                <p:cNvSpPr>
                  <a:spLocks noChangeArrowheads="1"/>
                </p:cNvSpPr>
                <p:nvPr/>
              </p:nvSpPr>
              <p:spPr bwMode="auto">
                <a:xfrm>
                  <a:off x="1059" y="3322"/>
                  <a:ext cx="2" cy="85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28" name="Rectangle 174"/>
                <p:cNvSpPr>
                  <a:spLocks noChangeArrowheads="1"/>
                </p:cNvSpPr>
                <p:nvPr/>
              </p:nvSpPr>
              <p:spPr bwMode="auto">
                <a:xfrm>
                  <a:off x="1061" y="3326"/>
                  <a:ext cx="1" cy="81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29" name="Rectangle 175"/>
                <p:cNvSpPr>
                  <a:spLocks noChangeArrowheads="1"/>
                </p:cNvSpPr>
                <p:nvPr/>
              </p:nvSpPr>
              <p:spPr bwMode="auto">
                <a:xfrm>
                  <a:off x="1062" y="3328"/>
                  <a:ext cx="2" cy="79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30" name="Rectangle 176"/>
                <p:cNvSpPr>
                  <a:spLocks noChangeArrowheads="1"/>
                </p:cNvSpPr>
                <p:nvPr/>
              </p:nvSpPr>
              <p:spPr bwMode="auto">
                <a:xfrm>
                  <a:off x="1064" y="3329"/>
                  <a:ext cx="3" cy="78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31" name="Rectangle 177"/>
                <p:cNvSpPr>
                  <a:spLocks noChangeArrowheads="1"/>
                </p:cNvSpPr>
                <p:nvPr/>
              </p:nvSpPr>
              <p:spPr bwMode="auto">
                <a:xfrm>
                  <a:off x="1067" y="3331"/>
                  <a:ext cx="2" cy="76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32" name="Rectangle 178"/>
                <p:cNvSpPr>
                  <a:spLocks noChangeArrowheads="1"/>
                </p:cNvSpPr>
                <p:nvPr/>
              </p:nvSpPr>
              <p:spPr bwMode="auto">
                <a:xfrm>
                  <a:off x="1069" y="3334"/>
                  <a:ext cx="2" cy="73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33" name="Rectangle 179"/>
                <p:cNvSpPr>
                  <a:spLocks noChangeArrowheads="1"/>
                </p:cNvSpPr>
                <p:nvPr/>
              </p:nvSpPr>
              <p:spPr bwMode="auto">
                <a:xfrm>
                  <a:off x="1071" y="3336"/>
                  <a:ext cx="1" cy="71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34" name="Rectangle 180"/>
                <p:cNvSpPr>
                  <a:spLocks noChangeArrowheads="1"/>
                </p:cNvSpPr>
                <p:nvPr/>
              </p:nvSpPr>
              <p:spPr bwMode="auto">
                <a:xfrm>
                  <a:off x="1072" y="3338"/>
                  <a:ext cx="2" cy="69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35" name="Rectangle 181"/>
                <p:cNvSpPr>
                  <a:spLocks noChangeArrowheads="1"/>
                </p:cNvSpPr>
                <p:nvPr/>
              </p:nvSpPr>
              <p:spPr bwMode="auto">
                <a:xfrm>
                  <a:off x="1074" y="3340"/>
                  <a:ext cx="2" cy="67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36" name="Rectangle 182"/>
                <p:cNvSpPr>
                  <a:spLocks noChangeArrowheads="1"/>
                </p:cNvSpPr>
                <p:nvPr/>
              </p:nvSpPr>
              <p:spPr bwMode="auto">
                <a:xfrm>
                  <a:off x="1076" y="3341"/>
                  <a:ext cx="1" cy="66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37" name="Rectangle 183"/>
                <p:cNvSpPr>
                  <a:spLocks noChangeArrowheads="1"/>
                </p:cNvSpPr>
                <p:nvPr/>
              </p:nvSpPr>
              <p:spPr bwMode="auto">
                <a:xfrm>
                  <a:off x="1077" y="3345"/>
                  <a:ext cx="2" cy="62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38" name="Rectangle 184"/>
                <p:cNvSpPr>
                  <a:spLocks noChangeArrowheads="1"/>
                </p:cNvSpPr>
                <p:nvPr/>
              </p:nvSpPr>
              <p:spPr bwMode="auto">
                <a:xfrm>
                  <a:off x="1079" y="3347"/>
                  <a:ext cx="2" cy="60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39" name="Rectangle 185"/>
                <p:cNvSpPr>
                  <a:spLocks noChangeArrowheads="1"/>
                </p:cNvSpPr>
                <p:nvPr/>
              </p:nvSpPr>
              <p:spPr bwMode="auto">
                <a:xfrm>
                  <a:off x="1081" y="3348"/>
                  <a:ext cx="1" cy="59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40" name="Rectangle 186"/>
                <p:cNvSpPr>
                  <a:spLocks noChangeArrowheads="1"/>
                </p:cNvSpPr>
                <p:nvPr/>
              </p:nvSpPr>
              <p:spPr bwMode="auto">
                <a:xfrm>
                  <a:off x="1082" y="3352"/>
                  <a:ext cx="4" cy="55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41" name="Rectangle 187"/>
                <p:cNvSpPr>
                  <a:spLocks noChangeArrowheads="1"/>
                </p:cNvSpPr>
                <p:nvPr/>
              </p:nvSpPr>
              <p:spPr bwMode="auto">
                <a:xfrm>
                  <a:off x="1086" y="3353"/>
                  <a:ext cx="1" cy="54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42" name="Rectangle 188"/>
                <p:cNvSpPr>
                  <a:spLocks noChangeArrowheads="1"/>
                </p:cNvSpPr>
                <p:nvPr/>
              </p:nvSpPr>
              <p:spPr bwMode="auto">
                <a:xfrm>
                  <a:off x="1087" y="3355"/>
                  <a:ext cx="2" cy="52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43" name="Rectangle 189"/>
                <p:cNvSpPr>
                  <a:spLocks noChangeArrowheads="1"/>
                </p:cNvSpPr>
                <p:nvPr/>
              </p:nvSpPr>
              <p:spPr bwMode="auto">
                <a:xfrm>
                  <a:off x="1089" y="3357"/>
                  <a:ext cx="2" cy="50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44" name="Rectangle 190"/>
                <p:cNvSpPr>
                  <a:spLocks noChangeArrowheads="1"/>
                </p:cNvSpPr>
                <p:nvPr/>
              </p:nvSpPr>
              <p:spPr bwMode="auto">
                <a:xfrm>
                  <a:off x="1091" y="3360"/>
                  <a:ext cx="3" cy="47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45" name="Rectangle 191"/>
                <p:cNvSpPr>
                  <a:spLocks noChangeArrowheads="1"/>
                </p:cNvSpPr>
                <p:nvPr/>
              </p:nvSpPr>
              <p:spPr bwMode="auto">
                <a:xfrm>
                  <a:off x="1094" y="3362"/>
                  <a:ext cx="2" cy="45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46" name="Rectangle 192"/>
                <p:cNvSpPr>
                  <a:spLocks noChangeArrowheads="1"/>
                </p:cNvSpPr>
                <p:nvPr/>
              </p:nvSpPr>
              <p:spPr bwMode="auto">
                <a:xfrm>
                  <a:off x="1096" y="3364"/>
                  <a:ext cx="1" cy="43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47" name="Rectangle 193"/>
                <p:cNvSpPr>
                  <a:spLocks noChangeArrowheads="1"/>
                </p:cNvSpPr>
                <p:nvPr/>
              </p:nvSpPr>
              <p:spPr bwMode="auto">
                <a:xfrm>
                  <a:off x="1097" y="3366"/>
                  <a:ext cx="3" cy="41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48" name="Rectangle 194"/>
                <p:cNvSpPr>
                  <a:spLocks noChangeArrowheads="1"/>
                </p:cNvSpPr>
                <p:nvPr/>
              </p:nvSpPr>
              <p:spPr bwMode="auto">
                <a:xfrm>
                  <a:off x="1100" y="3367"/>
                  <a:ext cx="4" cy="40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49" name="Rectangle 195"/>
                <p:cNvSpPr>
                  <a:spLocks noChangeArrowheads="1"/>
                </p:cNvSpPr>
                <p:nvPr/>
              </p:nvSpPr>
              <p:spPr bwMode="auto">
                <a:xfrm>
                  <a:off x="1104" y="3369"/>
                  <a:ext cx="3" cy="38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50" name="Rectangle 196"/>
                <p:cNvSpPr>
                  <a:spLocks noChangeArrowheads="1"/>
                </p:cNvSpPr>
                <p:nvPr/>
              </p:nvSpPr>
              <p:spPr bwMode="auto">
                <a:xfrm>
                  <a:off x="1107" y="3371"/>
                  <a:ext cx="3" cy="36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51" name="Rectangle 197"/>
                <p:cNvSpPr>
                  <a:spLocks noChangeArrowheads="1"/>
                </p:cNvSpPr>
                <p:nvPr/>
              </p:nvSpPr>
              <p:spPr bwMode="auto">
                <a:xfrm>
                  <a:off x="1110" y="3372"/>
                  <a:ext cx="4" cy="35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52" name="Rectangle 198"/>
                <p:cNvSpPr>
                  <a:spLocks noChangeArrowheads="1"/>
                </p:cNvSpPr>
                <p:nvPr/>
              </p:nvSpPr>
              <p:spPr bwMode="auto">
                <a:xfrm>
                  <a:off x="1114" y="3374"/>
                  <a:ext cx="3" cy="33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53" name="Rectangle 199"/>
                <p:cNvSpPr>
                  <a:spLocks noChangeArrowheads="1"/>
                </p:cNvSpPr>
                <p:nvPr/>
              </p:nvSpPr>
              <p:spPr bwMode="auto">
                <a:xfrm>
                  <a:off x="1117" y="3376"/>
                  <a:ext cx="8" cy="31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54" name="Rectangle 200"/>
                <p:cNvSpPr>
                  <a:spLocks noChangeArrowheads="1"/>
                </p:cNvSpPr>
                <p:nvPr/>
              </p:nvSpPr>
              <p:spPr bwMode="auto">
                <a:xfrm>
                  <a:off x="1125" y="3378"/>
                  <a:ext cx="9" cy="29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55" name="Rectangle 201"/>
                <p:cNvSpPr>
                  <a:spLocks noChangeArrowheads="1"/>
                </p:cNvSpPr>
                <p:nvPr/>
              </p:nvSpPr>
              <p:spPr bwMode="auto">
                <a:xfrm>
                  <a:off x="1134" y="3376"/>
                  <a:ext cx="8" cy="31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56" name="Rectangle 202"/>
                <p:cNvSpPr>
                  <a:spLocks noChangeArrowheads="1"/>
                </p:cNvSpPr>
                <p:nvPr/>
              </p:nvSpPr>
              <p:spPr bwMode="auto">
                <a:xfrm>
                  <a:off x="1142" y="3376"/>
                  <a:ext cx="1" cy="31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57" name="Rectangle 203"/>
                <p:cNvSpPr>
                  <a:spLocks noChangeArrowheads="1"/>
                </p:cNvSpPr>
                <p:nvPr/>
              </p:nvSpPr>
              <p:spPr bwMode="auto">
                <a:xfrm>
                  <a:off x="1143" y="3374"/>
                  <a:ext cx="10" cy="33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58" name="Rectangle 204"/>
                <p:cNvSpPr>
                  <a:spLocks noChangeArrowheads="1"/>
                </p:cNvSpPr>
                <p:nvPr/>
              </p:nvSpPr>
              <p:spPr bwMode="auto">
                <a:xfrm>
                  <a:off x="1153" y="3372"/>
                  <a:ext cx="7" cy="35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59" name="Rectangle 205"/>
                <p:cNvSpPr>
                  <a:spLocks noChangeArrowheads="1"/>
                </p:cNvSpPr>
                <p:nvPr/>
              </p:nvSpPr>
              <p:spPr bwMode="auto">
                <a:xfrm>
                  <a:off x="1160" y="3371"/>
                  <a:ext cx="5" cy="36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60" name="Rectangle 206"/>
                <p:cNvSpPr>
                  <a:spLocks noChangeArrowheads="1"/>
                </p:cNvSpPr>
                <p:nvPr/>
              </p:nvSpPr>
              <p:spPr bwMode="auto">
                <a:xfrm>
                  <a:off x="1165" y="3369"/>
                  <a:ext cx="5" cy="38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61" name="Rectangle 207"/>
                <p:cNvSpPr>
                  <a:spLocks noChangeArrowheads="1"/>
                </p:cNvSpPr>
                <p:nvPr/>
              </p:nvSpPr>
              <p:spPr bwMode="auto">
                <a:xfrm>
                  <a:off x="1170" y="3367"/>
                  <a:ext cx="5" cy="40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62" name="Rectangle 208"/>
                <p:cNvSpPr>
                  <a:spLocks noChangeArrowheads="1"/>
                </p:cNvSpPr>
                <p:nvPr/>
              </p:nvSpPr>
              <p:spPr bwMode="auto">
                <a:xfrm>
                  <a:off x="1175" y="3366"/>
                  <a:ext cx="3" cy="41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63" name="Rectangle 209"/>
                <p:cNvSpPr>
                  <a:spLocks noChangeArrowheads="1"/>
                </p:cNvSpPr>
                <p:nvPr/>
              </p:nvSpPr>
              <p:spPr bwMode="auto">
                <a:xfrm>
                  <a:off x="1178" y="3364"/>
                  <a:ext cx="3" cy="43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64" name="Rectangle 210"/>
                <p:cNvSpPr>
                  <a:spLocks noChangeArrowheads="1"/>
                </p:cNvSpPr>
                <p:nvPr/>
              </p:nvSpPr>
              <p:spPr bwMode="auto">
                <a:xfrm>
                  <a:off x="1181" y="3362"/>
                  <a:ext cx="7" cy="45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665" name="Rectangle 211"/>
                <p:cNvSpPr>
                  <a:spLocks noChangeArrowheads="1"/>
                </p:cNvSpPr>
                <p:nvPr/>
              </p:nvSpPr>
              <p:spPr bwMode="auto">
                <a:xfrm>
                  <a:off x="1188" y="3360"/>
                  <a:ext cx="5" cy="47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</p:grpSp>
          <p:grpSp>
            <p:nvGrpSpPr>
              <p:cNvPr id="1047" name="Group 212"/>
              <p:cNvGrpSpPr>
                <a:grpSpLocks/>
              </p:cNvGrpSpPr>
              <p:nvPr/>
            </p:nvGrpSpPr>
            <p:grpSpPr bwMode="auto">
              <a:xfrm>
                <a:off x="1492" y="1797"/>
                <a:ext cx="2888" cy="926"/>
                <a:chOff x="249" y="2949"/>
                <a:chExt cx="2888" cy="926"/>
              </a:xfrm>
            </p:grpSpPr>
            <p:sp>
              <p:nvSpPr>
                <p:cNvPr id="1266" name="Rectangle 213"/>
                <p:cNvSpPr>
                  <a:spLocks noChangeArrowheads="1"/>
                </p:cNvSpPr>
                <p:nvPr/>
              </p:nvSpPr>
              <p:spPr bwMode="auto">
                <a:xfrm>
                  <a:off x="1193" y="3359"/>
                  <a:ext cx="3" cy="48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67" name="Rectangle 214"/>
                <p:cNvSpPr>
                  <a:spLocks noChangeArrowheads="1"/>
                </p:cNvSpPr>
                <p:nvPr/>
              </p:nvSpPr>
              <p:spPr bwMode="auto">
                <a:xfrm>
                  <a:off x="1196" y="3357"/>
                  <a:ext cx="4" cy="50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68" name="Rectangle 215"/>
                <p:cNvSpPr>
                  <a:spLocks noChangeArrowheads="1"/>
                </p:cNvSpPr>
                <p:nvPr/>
              </p:nvSpPr>
              <p:spPr bwMode="auto">
                <a:xfrm>
                  <a:off x="1200" y="3355"/>
                  <a:ext cx="5" cy="52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69" name="Rectangle 216"/>
                <p:cNvSpPr>
                  <a:spLocks noChangeArrowheads="1"/>
                </p:cNvSpPr>
                <p:nvPr/>
              </p:nvSpPr>
              <p:spPr bwMode="auto">
                <a:xfrm>
                  <a:off x="1205" y="3353"/>
                  <a:ext cx="3" cy="54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70" name="Rectangle 217"/>
                <p:cNvSpPr>
                  <a:spLocks noChangeArrowheads="1"/>
                </p:cNvSpPr>
                <p:nvPr/>
              </p:nvSpPr>
              <p:spPr bwMode="auto">
                <a:xfrm>
                  <a:off x="1208" y="3352"/>
                  <a:ext cx="5" cy="55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71" name="Rectangle 218"/>
                <p:cNvSpPr>
                  <a:spLocks noChangeArrowheads="1"/>
                </p:cNvSpPr>
                <p:nvPr/>
              </p:nvSpPr>
              <p:spPr bwMode="auto">
                <a:xfrm>
                  <a:off x="1213" y="3350"/>
                  <a:ext cx="5" cy="57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72" name="Rectangle 219"/>
                <p:cNvSpPr>
                  <a:spLocks noChangeArrowheads="1"/>
                </p:cNvSpPr>
                <p:nvPr/>
              </p:nvSpPr>
              <p:spPr bwMode="auto">
                <a:xfrm>
                  <a:off x="1218" y="3348"/>
                  <a:ext cx="3" cy="59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73" name="Rectangle 220"/>
                <p:cNvSpPr>
                  <a:spLocks noChangeArrowheads="1"/>
                </p:cNvSpPr>
                <p:nvPr/>
              </p:nvSpPr>
              <p:spPr bwMode="auto">
                <a:xfrm>
                  <a:off x="1221" y="3347"/>
                  <a:ext cx="2" cy="60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74" name="Rectangle 221"/>
                <p:cNvSpPr>
                  <a:spLocks noChangeArrowheads="1"/>
                </p:cNvSpPr>
                <p:nvPr/>
              </p:nvSpPr>
              <p:spPr bwMode="auto">
                <a:xfrm>
                  <a:off x="1223" y="3345"/>
                  <a:ext cx="3" cy="62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75" name="Rectangle 222"/>
                <p:cNvSpPr>
                  <a:spLocks noChangeArrowheads="1"/>
                </p:cNvSpPr>
                <p:nvPr/>
              </p:nvSpPr>
              <p:spPr bwMode="auto">
                <a:xfrm>
                  <a:off x="1226" y="3343"/>
                  <a:ext cx="5" cy="64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76" name="Rectangle 223"/>
                <p:cNvSpPr>
                  <a:spLocks noChangeArrowheads="1"/>
                </p:cNvSpPr>
                <p:nvPr/>
              </p:nvSpPr>
              <p:spPr bwMode="auto">
                <a:xfrm>
                  <a:off x="1231" y="3341"/>
                  <a:ext cx="5" cy="66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77" name="Rectangle 224"/>
                <p:cNvSpPr>
                  <a:spLocks noChangeArrowheads="1"/>
                </p:cNvSpPr>
                <p:nvPr/>
              </p:nvSpPr>
              <p:spPr bwMode="auto">
                <a:xfrm>
                  <a:off x="1236" y="3340"/>
                  <a:ext cx="3" cy="67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78" name="Rectangle 225"/>
                <p:cNvSpPr>
                  <a:spLocks noChangeArrowheads="1"/>
                </p:cNvSpPr>
                <p:nvPr/>
              </p:nvSpPr>
              <p:spPr bwMode="auto">
                <a:xfrm>
                  <a:off x="1239" y="3338"/>
                  <a:ext cx="4" cy="69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79" name="Rectangle 226"/>
                <p:cNvSpPr>
                  <a:spLocks noChangeArrowheads="1"/>
                </p:cNvSpPr>
                <p:nvPr/>
              </p:nvSpPr>
              <p:spPr bwMode="auto">
                <a:xfrm>
                  <a:off x="1243" y="3336"/>
                  <a:ext cx="5" cy="71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80" name="Rectangle 227"/>
                <p:cNvSpPr>
                  <a:spLocks noChangeArrowheads="1"/>
                </p:cNvSpPr>
                <p:nvPr/>
              </p:nvSpPr>
              <p:spPr bwMode="auto">
                <a:xfrm>
                  <a:off x="1248" y="3334"/>
                  <a:ext cx="3" cy="73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81" name="Rectangle 228"/>
                <p:cNvSpPr>
                  <a:spLocks noChangeArrowheads="1"/>
                </p:cNvSpPr>
                <p:nvPr/>
              </p:nvSpPr>
              <p:spPr bwMode="auto">
                <a:xfrm>
                  <a:off x="1251" y="3333"/>
                  <a:ext cx="5" cy="74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82" name="Rectangle 229"/>
                <p:cNvSpPr>
                  <a:spLocks noChangeArrowheads="1"/>
                </p:cNvSpPr>
                <p:nvPr/>
              </p:nvSpPr>
              <p:spPr bwMode="auto">
                <a:xfrm>
                  <a:off x="1256" y="3331"/>
                  <a:ext cx="5" cy="76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83" name="Rectangle 230"/>
                <p:cNvSpPr>
                  <a:spLocks noChangeArrowheads="1"/>
                </p:cNvSpPr>
                <p:nvPr/>
              </p:nvSpPr>
              <p:spPr bwMode="auto">
                <a:xfrm>
                  <a:off x="1261" y="3329"/>
                  <a:ext cx="6" cy="78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84" name="Rectangle 231"/>
                <p:cNvSpPr>
                  <a:spLocks noChangeArrowheads="1"/>
                </p:cNvSpPr>
                <p:nvPr/>
              </p:nvSpPr>
              <p:spPr bwMode="auto">
                <a:xfrm>
                  <a:off x="1267" y="3328"/>
                  <a:ext cx="5" cy="79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85" name="Rectangle 232"/>
                <p:cNvSpPr>
                  <a:spLocks noChangeArrowheads="1"/>
                </p:cNvSpPr>
                <p:nvPr/>
              </p:nvSpPr>
              <p:spPr bwMode="auto">
                <a:xfrm>
                  <a:off x="1272" y="3326"/>
                  <a:ext cx="5" cy="81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86" name="Rectangle 233"/>
                <p:cNvSpPr>
                  <a:spLocks noChangeArrowheads="1"/>
                </p:cNvSpPr>
                <p:nvPr/>
              </p:nvSpPr>
              <p:spPr bwMode="auto">
                <a:xfrm>
                  <a:off x="1277" y="3324"/>
                  <a:ext cx="7" cy="83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87" name="Rectangle 234"/>
                <p:cNvSpPr>
                  <a:spLocks noChangeArrowheads="1"/>
                </p:cNvSpPr>
                <p:nvPr/>
              </p:nvSpPr>
              <p:spPr bwMode="auto">
                <a:xfrm>
                  <a:off x="1284" y="3322"/>
                  <a:ext cx="5" cy="85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88" name="Rectangle 235"/>
                <p:cNvSpPr>
                  <a:spLocks noChangeArrowheads="1"/>
                </p:cNvSpPr>
                <p:nvPr/>
              </p:nvSpPr>
              <p:spPr bwMode="auto">
                <a:xfrm>
                  <a:off x="1289" y="3321"/>
                  <a:ext cx="2" cy="86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89" name="Rectangle 236"/>
                <p:cNvSpPr>
                  <a:spLocks noChangeArrowheads="1"/>
                </p:cNvSpPr>
                <p:nvPr/>
              </p:nvSpPr>
              <p:spPr bwMode="auto">
                <a:xfrm>
                  <a:off x="1291" y="3321"/>
                  <a:ext cx="29" cy="8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90" name="Rectangle 237"/>
                <p:cNvSpPr>
                  <a:spLocks noChangeArrowheads="1"/>
                </p:cNvSpPr>
                <p:nvPr/>
              </p:nvSpPr>
              <p:spPr bwMode="auto">
                <a:xfrm>
                  <a:off x="1320" y="3322"/>
                  <a:ext cx="9" cy="85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91" name="Rectangle 238"/>
                <p:cNvSpPr>
                  <a:spLocks noChangeArrowheads="1"/>
                </p:cNvSpPr>
                <p:nvPr/>
              </p:nvSpPr>
              <p:spPr bwMode="auto">
                <a:xfrm>
                  <a:off x="1329" y="3324"/>
                  <a:ext cx="5" cy="8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92" name="Rectangle 239"/>
                <p:cNvSpPr>
                  <a:spLocks noChangeArrowheads="1"/>
                </p:cNvSpPr>
                <p:nvPr/>
              </p:nvSpPr>
              <p:spPr bwMode="auto">
                <a:xfrm>
                  <a:off x="1334" y="3326"/>
                  <a:ext cx="3" cy="81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93" name="Rectangle 240"/>
                <p:cNvSpPr>
                  <a:spLocks noChangeArrowheads="1"/>
                </p:cNvSpPr>
                <p:nvPr/>
              </p:nvSpPr>
              <p:spPr bwMode="auto">
                <a:xfrm>
                  <a:off x="1337" y="3328"/>
                  <a:ext cx="3" cy="79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94" name="Rectangle 241"/>
                <p:cNvSpPr>
                  <a:spLocks noChangeArrowheads="1"/>
                </p:cNvSpPr>
                <p:nvPr/>
              </p:nvSpPr>
              <p:spPr bwMode="auto">
                <a:xfrm>
                  <a:off x="1340" y="3329"/>
                  <a:ext cx="5" cy="78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95" name="Rectangle 242"/>
                <p:cNvSpPr>
                  <a:spLocks noChangeArrowheads="1"/>
                </p:cNvSpPr>
                <p:nvPr/>
              </p:nvSpPr>
              <p:spPr bwMode="auto">
                <a:xfrm>
                  <a:off x="1345" y="3331"/>
                  <a:ext cx="3" cy="7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96" name="Rectangle 243"/>
                <p:cNvSpPr>
                  <a:spLocks noChangeArrowheads="1"/>
                </p:cNvSpPr>
                <p:nvPr/>
              </p:nvSpPr>
              <p:spPr bwMode="auto">
                <a:xfrm>
                  <a:off x="1348" y="3333"/>
                  <a:ext cx="4" cy="74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97" name="Rectangle 244"/>
                <p:cNvSpPr>
                  <a:spLocks noChangeArrowheads="1"/>
                </p:cNvSpPr>
                <p:nvPr/>
              </p:nvSpPr>
              <p:spPr bwMode="auto">
                <a:xfrm>
                  <a:off x="1352" y="3334"/>
                  <a:ext cx="1" cy="7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98" name="Rectangle 245"/>
                <p:cNvSpPr>
                  <a:spLocks noChangeArrowheads="1"/>
                </p:cNvSpPr>
                <p:nvPr/>
              </p:nvSpPr>
              <p:spPr bwMode="auto">
                <a:xfrm>
                  <a:off x="1353" y="3336"/>
                  <a:ext cx="2" cy="71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99" name="Rectangle 246"/>
                <p:cNvSpPr>
                  <a:spLocks noChangeArrowheads="1"/>
                </p:cNvSpPr>
                <p:nvPr/>
              </p:nvSpPr>
              <p:spPr bwMode="auto">
                <a:xfrm>
                  <a:off x="1355" y="3338"/>
                  <a:ext cx="3" cy="69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00" name="Rectangle 247"/>
                <p:cNvSpPr>
                  <a:spLocks noChangeArrowheads="1"/>
                </p:cNvSpPr>
                <p:nvPr/>
              </p:nvSpPr>
              <p:spPr bwMode="auto">
                <a:xfrm>
                  <a:off x="1358" y="3340"/>
                  <a:ext cx="2" cy="67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01" name="Rectangle 248"/>
                <p:cNvSpPr>
                  <a:spLocks noChangeArrowheads="1"/>
                </p:cNvSpPr>
                <p:nvPr/>
              </p:nvSpPr>
              <p:spPr bwMode="auto">
                <a:xfrm>
                  <a:off x="1360" y="3341"/>
                  <a:ext cx="2" cy="6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02" name="Rectangle 249"/>
                <p:cNvSpPr>
                  <a:spLocks noChangeArrowheads="1"/>
                </p:cNvSpPr>
                <p:nvPr/>
              </p:nvSpPr>
              <p:spPr bwMode="auto">
                <a:xfrm>
                  <a:off x="1362" y="3343"/>
                  <a:ext cx="3" cy="64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03" name="Rectangle 250"/>
                <p:cNvSpPr>
                  <a:spLocks noChangeArrowheads="1"/>
                </p:cNvSpPr>
                <p:nvPr/>
              </p:nvSpPr>
              <p:spPr bwMode="auto">
                <a:xfrm>
                  <a:off x="1365" y="3345"/>
                  <a:ext cx="3" cy="62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04" name="Rectangle 251"/>
                <p:cNvSpPr>
                  <a:spLocks noChangeArrowheads="1"/>
                </p:cNvSpPr>
                <p:nvPr/>
              </p:nvSpPr>
              <p:spPr bwMode="auto">
                <a:xfrm>
                  <a:off x="1368" y="3347"/>
                  <a:ext cx="2" cy="60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05" name="Rectangle 252"/>
                <p:cNvSpPr>
                  <a:spLocks noChangeArrowheads="1"/>
                </p:cNvSpPr>
                <p:nvPr/>
              </p:nvSpPr>
              <p:spPr bwMode="auto">
                <a:xfrm>
                  <a:off x="1370" y="3348"/>
                  <a:ext cx="2" cy="59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06" name="Rectangle 253"/>
                <p:cNvSpPr>
                  <a:spLocks noChangeArrowheads="1"/>
                </p:cNvSpPr>
                <p:nvPr/>
              </p:nvSpPr>
              <p:spPr bwMode="auto">
                <a:xfrm>
                  <a:off x="1372" y="3350"/>
                  <a:ext cx="3" cy="57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07" name="Rectangle 254"/>
                <p:cNvSpPr>
                  <a:spLocks noChangeArrowheads="1"/>
                </p:cNvSpPr>
                <p:nvPr/>
              </p:nvSpPr>
              <p:spPr bwMode="auto">
                <a:xfrm>
                  <a:off x="1375" y="3352"/>
                  <a:ext cx="2" cy="55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08" name="Rectangle 255"/>
                <p:cNvSpPr>
                  <a:spLocks noChangeArrowheads="1"/>
                </p:cNvSpPr>
                <p:nvPr/>
              </p:nvSpPr>
              <p:spPr bwMode="auto">
                <a:xfrm>
                  <a:off x="1377" y="3353"/>
                  <a:ext cx="1" cy="54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09" name="Rectangle 256"/>
                <p:cNvSpPr>
                  <a:spLocks noChangeArrowheads="1"/>
                </p:cNvSpPr>
                <p:nvPr/>
              </p:nvSpPr>
              <p:spPr bwMode="auto">
                <a:xfrm>
                  <a:off x="1378" y="3355"/>
                  <a:ext cx="2" cy="52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10" name="Rectangle 257"/>
                <p:cNvSpPr>
                  <a:spLocks noChangeArrowheads="1"/>
                </p:cNvSpPr>
                <p:nvPr/>
              </p:nvSpPr>
              <p:spPr bwMode="auto">
                <a:xfrm>
                  <a:off x="1380" y="3357"/>
                  <a:ext cx="3" cy="50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11" name="Rectangle 258"/>
                <p:cNvSpPr>
                  <a:spLocks noChangeArrowheads="1"/>
                </p:cNvSpPr>
                <p:nvPr/>
              </p:nvSpPr>
              <p:spPr bwMode="auto">
                <a:xfrm>
                  <a:off x="1383" y="3359"/>
                  <a:ext cx="2" cy="48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12" name="Rectangle 259"/>
                <p:cNvSpPr>
                  <a:spLocks noChangeArrowheads="1"/>
                </p:cNvSpPr>
                <p:nvPr/>
              </p:nvSpPr>
              <p:spPr bwMode="auto">
                <a:xfrm>
                  <a:off x="1385" y="3360"/>
                  <a:ext cx="1" cy="47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13" name="Rectangle 260"/>
                <p:cNvSpPr>
                  <a:spLocks noChangeArrowheads="1"/>
                </p:cNvSpPr>
                <p:nvPr/>
              </p:nvSpPr>
              <p:spPr bwMode="auto">
                <a:xfrm>
                  <a:off x="1386" y="3362"/>
                  <a:ext cx="2" cy="45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14" name="Rectangle 261"/>
                <p:cNvSpPr>
                  <a:spLocks noChangeArrowheads="1"/>
                </p:cNvSpPr>
                <p:nvPr/>
              </p:nvSpPr>
              <p:spPr bwMode="auto">
                <a:xfrm>
                  <a:off x="1388" y="3364"/>
                  <a:ext cx="3" cy="4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15" name="Rectangle 262"/>
                <p:cNvSpPr>
                  <a:spLocks noChangeArrowheads="1"/>
                </p:cNvSpPr>
                <p:nvPr/>
              </p:nvSpPr>
              <p:spPr bwMode="auto">
                <a:xfrm>
                  <a:off x="1391" y="3366"/>
                  <a:ext cx="2" cy="41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16" name="Rectangle 263"/>
                <p:cNvSpPr>
                  <a:spLocks noChangeArrowheads="1"/>
                </p:cNvSpPr>
                <p:nvPr/>
              </p:nvSpPr>
              <p:spPr bwMode="auto">
                <a:xfrm>
                  <a:off x="1393" y="3367"/>
                  <a:ext cx="3" cy="40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17" name="Rectangle 264"/>
                <p:cNvSpPr>
                  <a:spLocks noChangeArrowheads="1"/>
                </p:cNvSpPr>
                <p:nvPr/>
              </p:nvSpPr>
              <p:spPr bwMode="auto">
                <a:xfrm>
                  <a:off x="1396" y="3369"/>
                  <a:ext cx="2" cy="38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18" name="Rectangle 265"/>
                <p:cNvSpPr>
                  <a:spLocks noChangeArrowheads="1"/>
                </p:cNvSpPr>
                <p:nvPr/>
              </p:nvSpPr>
              <p:spPr bwMode="auto">
                <a:xfrm>
                  <a:off x="1398" y="3372"/>
                  <a:ext cx="5" cy="35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19" name="Rectangle 266"/>
                <p:cNvSpPr>
                  <a:spLocks noChangeArrowheads="1"/>
                </p:cNvSpPr>
                <p:nvPr/>
              </p:nvSpPr>
              <p:spPr bwMode="auto">
                <a:xfrm>
                  <a:off x="1403" y="3374"/>
                  <a:ext cx="2" cy="3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20" name="Rectangle 267"/>
                <p:cNvSpPr>
                  <a:spLocks noChangeArrowheads="1"/>
                </p:cNvSpPr>
                <p:nvPr/>
              </p:nvSpPr>
              <p:spPr bwMode="auto">
                <a:xfrm>
                  <a:off x="1405" y="3376"/>
                  <a:ext cx="3" cy="31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21" name="Rectangle 268"/>
                <p:cNvSpPr>
                  <a:spLocks noChangeArrowheads="1"/>
                </p:cNvSpPr>
                <p:nvPr/>
              </p:nvSpPr>
              <p:spPr bwMode="auto">
                <a:xfrm>
                  <a:off x="1408" y="3378"/>
                  <a:ext cx="5" cy="29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22" name="Rectangle 269"/>
                <p:cNvSpPr>
                  <a:spLocks noChangeArrowheads="1"/>
                </p:cNvSpPr>
                <p:nvPr/>
              </p:nvSpPr>
              <p:spPr bwMode="auto">
                <a:xfrm>
                  <a:off x="1413" y="3379"/>
                  <a:ext cx="13" cy="28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23" name="Rectangle 270"/>
                <p:cNvSpPr>
                  <a:spLocks noChangeArrowheads="1"/>
                </p:cNvSpPr>
                <p:nvPr/>
              </p:nvSpPr>
              <p:spPr bwMode="auto">
                <a:xfrm>
                  <a:off x="1426" y="3378"/>
                  <a:ext cx="2" cy="29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24" name="Rectangle 271"/>
                <p:cNvSpPr>
                  <a:spLocks noChangeArrowheads="1"/>
                </p:cNvSpPr>
                <p:nvPr/>
              </p:nvSpPr>
              <p:spPr bwMode="auto">
                <a:xfrm>
                  <a:off x="1428" y="3376"/>
                  <a:ext cx="5" cy="31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25" name="Rectangle 272"/>
                <p:cNvSpPr>
                  <a:spLocks noChangeArrowheads="1"/>
                </p:cNvSpPr>
                <p:nvPr/>
              </p:nvSpPr>
              <p:spPr bwMode="auto">
                <a:xfrm>
                  <a:off x="1433" y="3378"/>
                  <a:ext cx="1" cy="29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26" name="Rectangle 273"/>
                <p:cNvSpPr>
                  <a:spLocks noChangeArrowheads="1"/>
                </p:cNvSpPr>
                <p:nvPr/>
              </p:nvSpPr>
              <p:spPr bwMode="auto">
                <a:xfrm>
                  <a:off x="1434" y="3379"/>
                  <a:ext cx="2" cy="25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27" name="Freeform 274"/>
                <p:cNvSpPr>
                  <a:spLocks/>
                </p:cNvSpPr>
                <p:nvPr/>
              </p:nvSpPr>
              <p:spPr bwMode="auto">
                <a:xfrm>
                  <a:off x="249" y="3276"/>
                  <a:ext cx="1187" cy="129"/>
                </a:xfrm>
                <a:custGeom>
                  <a:avLst/>
                  <a:gdLst>
                    <a:gd name="T0" fmla="*/ 1185 w 1187"/>
                    <a:gd name="T1" fmla="*/ 126 h 129"/>
                    <a:gd name="T2" fmla="*/ 1185 w 1187"/>
                    <a:gd name="T3" fmla="*/ 105 h 129"/>
                    <a:gd name="T4" fmla="*/ 1182 w 1187"/>
                    <a:gd name="T5" fmla="*/ 98 h 129"/>
                    <a:gd name="T6" fmla="*/ 1177 w 1187"/>
                    <a:gd name="T7" fmla="*/ 102 h 129"/>
                    <a:gd name="T8" fmla="*/ 1156 w 1187"/>
                    <a:gd name="T9" fmla="*/ 98 h 129"/>
                    <a:gd name="T10" fmla="*/ 1144 w 1187"/>
                    <a:gd name="T11" fmla="*/ 90 h 129"/>
                    <a:gd name="T12" fmla="*/ 1131 w 1187"/>
                    <a:gd name="T13" fmla="*/ 79 h 129"/>
                    <a:gd name="T14" fmla="*/ 1116 w 1187"/>
                    <a:gd name="T15" fmla="*/ 67 h 129"/>
                    <a:gd name="T16" fmla="*/ 1103 w 1187"/>
                    <a:gd name="T17" fmla="*/ 57 h 129"/>
                    <a:gd name="T18" fmla="*/ 1088 w 1187"/>
                    <a:gd name="T19" fmla="*/ 50 h 129"/>
                    <a:gd name="T20" fmla="*/ 1073 w 1187"/>
                    <a:gd name="T21" fmla="*/ 45 h 129"/>
                    <a:gd name="T22" fmla="*/ 1032 w 1187"/>
                    <a:gd name="T23" fmla="*/ 46 h 129"/>
                    <a:gd name="T24" fmla="*/ 1009 w 1187"/>
                    <a:gd name="T25" fmla="*/ 53 h 129"/>
                    <a:gd name="T26" fmla="*/ 985 w 1187"/>
                    <a:gd name="T27" fmla="*/ 64 h 129"/>
                    <a:gd name="T28" fmla="*/ 961 w 1187"/>
                    <a:gd name="T29" fmla="*/ 74 h 129"/>
                    <a:gd name="T30" fmla="*/ 936 w 1187"/>
                    <a:gd name="T31" fmla="*/ 84 h 129"/>
                    <a:gd name="T32" fmla="*/ 913 w 1187"/>
                    <a:gd name="T33" fmla="*/ 93 h 129"/>
                    <a:gd name="T34" fmla="*/ 891 w 1187"/>
                    <a:gd name="T35" fmla="*/ 98 h 129"/>
                    <a:gd name="T36" fmla="*/ 873 w 1187"/>
                    <a:gd name="T37" fmla="*/ 98 h 129"/>
                    <a:gd name="T38" fmla="*/ 858 w 1187"/>
                    <a:gd name="T39" fmla="*/ 93 h 129"/>
                    <a:gd name="T40" fmla="*/ 845 w 1187"/>
                    <a:gd name="T41" fmla="*/ 84 h 129"/>
                    <a:gd name="T42" fmla="*/ 833 w 1187"/>
                    <a:gd name="T43" fmla="*/ 74 h 129"/>
                    <a:gd name="T44" fmla="*/ 820 w 1187"/>
                    <a:gd name="T45" fmla="*/ 57 h 129"/>
                    <a:gd name="T46" fmla="*/ 810 w 1187"/>
                    <a:gd name="T47" fmla="*/ 45 h 129"/>
                    <a:gd name="T48" fmla="*/ 797 w 1187"/>
                    <a:gd name="T49" fmla="*/ 36 h 129"/>
                    <a:gd name="T50" fmla="*/ 784 w 1187"/>
                    <a:gd name="T51" fmla="*/ 29 h 129"/>
                    <a:gd name="T52" fmla="*/ 761 w 1187"/>
                    <a:gd name="T53" fmla="*/ 29 h 129"/>
                    <a:gd name="T54" fmla="*/ 742 w 1187"/>
                    <a:gd name="T55" fmla="*/ 34 h 129"/>
                    <a:gd name="T56" fmla="*/ 723 w 1187"/>
                    <a:gd name="T57" fmla="*/ 45 h 129"/>
                    <a:gd name="T58" fmla="*/ 703 w 1187"/>
                    <a:gd name="T59" fmla="*/ 55 h 129"/>
                    <a:gd name="T60" fmla="*/ 680 w 1187"/>
                    <a:gd name="T61" fmla="*/ 65 h 129"/>
                    <a:gd name="T62" fmla="*/ 656 w 1187"/>
                    <a:gd name="T63" fmla="*/ 76 h 129"/>
                    <a:gd name="T64" fmla="*/ 630 w 1187"/>
                    <a:gd name="T65" fmla="*/ 83 h 129"/>
                    <a:gd name="T66" fmla="*/ 597 w 1187"/>
                    <a:gd name="T67" fmla="*/ 86 h 129"/>
                    <a:gd name="T68" fmla="*/ 565 w 1187"/>
                    <a:gd name="T69" fmla="*/ 81 h 129"/>
                    <a:gd name="T70" fmla="*/ 532 w 1187"/>
                    <a:gd name="T71" fmla="*/ 69 h 129"/>
                    <a:gd name="T72" fmla="*/ 498 w 1187"/>
                    <a:gd name="T73" fmla="*/ 55 h 129"/>
                    <a:gd name="T74" fmla="*/ 461 w 1187"/>
                    <a:gd name="T75" fmla="*/ 39 h 129"/>
                    <a:gd name="T76" fmla="*/ 425 w 1187"/>
                    <a:gd name="T77" fmla="*/ 26 h 129"/>
                    <a:gd name="T78" fmla="*/ 387 w 1187"/>
                    <a:gd name="T79" fmla="*/ 12 h 129"/>
                    <a:gd name="T80" fmla="*/ 351 w 1187"/>
                    <a:gd name="T81" fmla="*/ 3 h 129"/>
                    <a:gd name="T82" fmla="*/ 278 w 1187"/>
                    <a:gd name="T83" fmla="*/ 1 h 129"/>
                    <a:gd name="T84" fmla="*/ 238 w 1187"/>
                    <a:gd name="T85" fmla="*/ 10 h 129"/>
                    <a:gd name="T86" fmla="*/ 197 w 1187"/>
                    <a:gd name="T87" fmla="*/ 20 h 129"/>
                    <a:gd name="T88" fmla="*/ 157 w 1187"/>
                    <a:gd name="T89" fmla="*/ 34 h 129"/>
                    <a:gd name="T90" fmla="*/ 119 w 1187"/>
                    <a:gd name="T91" fmla="*/ 48 h 129"/>
                    <a:gd name="T92" fmla="*/ 84 w 1187"/>
                    <a:gd name="T93" fmla="*/ 62 h 129"/>
                    <a:gd name="T94" fmla="*/ 56 w 1187"/>
                    <a:gd name="T95" fmla="*/ 76 h 129"/>
                    <a:gd name="T96" fmla="*/ 35 w 1187"/>
                    <a:gd name="T97" fmla="*/ 86 h 129"/>
                    <a:gd name="T98" fmla="*/ 20 w 1187"/>
                    <a:gd name="T99" fmla="*/ 93 h 129"/>
                    <a:gd name="T100" fmla="*/ 7 w 1187"/>
                    <a:gd name="T101" fmla="*/ 103 h 129"/>
                    <a:gd name="T102" fmla="*/ 2 w 1187"/>
                    <a:gd name="T103" fmla="*/ 119 h 129"/>
                    <a:gd name="T104" fmla="*/ 10 w 1187"/>
                    <a:gd name="T105" fmla="*/ 124 h 129"/>
                    <a:gd name="T106" fmla="*/ 23 w 1187"/>
                    <a:gd name="T107" fmla="*/ 128 h 129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w 1187"/>
                    <a:gd name="T163" fmla="*/ 0 h 129"/>
                    <a:gd name="T164" fmla="*/ 1187 w 1187"/>
                    <a:gd name="T165" fmla="*/ 129 h 129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T162" t="T163" r="T164" b="T165"/>
                  <a:pathLst>
                    <a:path w="1187" h="129">
                      <a:moveTo>
                        <a:pt x="35" y="129"/>
                      </a:moveTo>
                      <a:lnTo>
                        <a:pt x="1184" y="129"/>
                      </a:lnTo>
                      <a:lnTo>
                        <a:pt x="1184" y="126"/>
                      </a:lnTo>
                      <a:lnTo>
                        <a:pt x="1185" y="126"/>
                      </a:lnTo>
                      <a:lnTo>
                        <a:pt x="1185" y="119"/>
                      </a:lnTo>
                      <a:lnTo>
                        <a:pt x="1187" y="119"/>
                      </a:lnTo>
                      <a:lnTo>
                        <a:pt x="1187" y="105"/>
                      </a:lnTo>
                      <a:lnTo>
                        <a:pt x="1185" y="105"/>
                      </a:lnTo>
                      <a:lnTo>
                        <a:pt x="1185" y="102"/>
                      </a:lnTo>
                      <a:lnTo>
                        <a:pt x="1184" y="102"/>
                      </a:lnTo>
                      <a:lnTo>
                        <a:pt x="1184" y="100"/>
                      </a:lnTo>
                      <a:lnTo>
                        <a:pt x="1182" y="98"/>
                      </a:lnTo>
                      <a:lnTo>
                        <a:pt x="1179" y="98"/>
                      </a:lnTo>
                      <a:lnTo>
                        <a:pt x="1179" y="100"/>
                      </a:lnTo>
                      <a:lnTo>
                        <a:pt x="1177" y="100"/>
                      </a:lnTo>
                      <a:lnTo>
                        <a:pt x="1177" y="102"/>
                      </a:lnTo>
                      <a:lnTo>
                        <a:pt x="1164" y="102"/>
                      </a:lnTo>
                      <a:lnTo>
                        <a:pt x="1162" y="100"/>
                      </a:lnTo>
                      <a:lnTo>
                        <a:pt x="1159" y="100"/>
                      </a:lnTo>
                      <a:lnTo>
                        <a:pt x="1156" y="98"/>
                      </a:lnTo>
                      <a:lnTo>
                        <a:pt x="1152" y="95"/>
                      </a:lnTo>
                      <a:lnTo>
                        <a:pt x="1149" y="95"/>
                      </a:lnTo>
                      <a:lnTo>
                        <a:pt x="1147" y="91"/>
                      </a:lnTo>
                      <a:lnTo>
                        <a:pt x="1144" y="90"/>
                      </a:lnTo>
                      <a:lnTo>
                        <a:pt x="1142" y="88"/>
                      </a:lnTo>
                      <a:lnTo>
                        <a:pt x="1139" y="86"/>
                      </a:lnTo>
                      <a:lnTo>
                        <a:pt x="1134" y="81"/>
                      </a:lnTo>
                      <a:lnTo>
                        <a:pt x="1131" y="79"/>
                      </a:lnTo>
                      <a:lnTo>
                        <a:pt x="1126" y="74"/>
                      </a:lnTo>
                      <a:lnTo>
                        <a:pt x="1123" y="72"/>
                      </a:lnTo>
                      <a:lnTo>
                        <a:pt x="1119" y="69"/>
                      </a:lnTo>
                      <a:lnTo>
                        <a:pt x="1116" y="67"/>
                      </a:lnTo>
                      <a:lnTo>
                        <a:pt x="1113" y="65"/>
                      </a:lnTo>
                      <a:lnTo>
                        <a:pt x="1109" y="62"/>
                      </a:lnTo>
                      <a:lnTo>
                        <a:pt x="1106" y="60"/>
                      </a:lnTo>
                      <a:lnTo>
                        <a:pt x="1103" y="57"/>
                      </a:lnTo>
                      <a:lnTo>
                        <a:pt x="1099" y="55"/>
                      </a:lnTo>
                      <a:lnTo>
                        <a:pt x="1096" y="53"/>
                      </a:lnTo>
                      <a:lnTo>
                        <a:pt x="1093" y="52"/>
                      </a:lnTo>
                      <a:lnTo>
                        <a:pt x="1088" y="50"/>
                      </a:lnTo>
                      <a:lnTo>
                        <a:pt x="1085" y="48"/>
                      </a:lnTo>
                      <a:lnTo>
                        <a:pt x="1081" y="46"/>
                      </a:lnTo>
                      <a:lnTo>
                        <a:pt x="1076" y="45"/>
                      </a:lnTo>
                      <a:lnTo>
                        <a:pt x="1073" y="45"/>
                      </a:lnTo>
                      <a:lnTo>
                        <a:pt x="1068" y="43"/>
                      </a:lnTo>
                      <a:lnTo>
                        <a:pt x="1042" y="43"/>
                      </a:lnTo>
                      <a:lnTo>
                        <a:pt x="1037" y="45"/>
                      </a:lnTo>
                      <a:lnTo>
                        <a:pt x="1032" y="46"/>
                      </a:lnTo>
                      <a:lnTo>
                        <a:pt x="1025" y="48"/>
                      </a:lnTo>
                      <a:lnTo>
                        <a:pt x="1020" y="50"/>
                      </a:lnTo>
                      <a:lnTo>
                        <a:pt x="1015" y="52"/>
                      </a:lnTo>
                      <a:lnTo>
                        <a:pt x="1009" y="53"/>
                      </a:lnTo>
                      <a:lnTo>
                        <a:pt x="1004" y="55"/>
                      </a:lnTo>
                      <a:lnTo>
                        <a:pt x="997" y="58"/>
                      </a:lnTo>
                      <a:lnTo>
                        <a:pt x="990" y="60"/>
                      </a:lnTo>
                      <a:lnTo>
                        <a:pt x="985" y="64"/>
                      </a:lnTo>
                      <a:lnTo>
                        <a:pt x="979" y="65"/>
                      </a:lnTo>
                      <a:lnTo>
                        <a:pt x="972" y="69"/>
                      </a:lnTo>
                      <a:lnTo>
                        <a:pt x="967" y="72"/>
                      </a:lnTo>
                      <a:lnTo>
                        <a:pt x="961" y="74"/>
                      </a:lnTo>
                      <a:lnTo>
                        <a:pt x="954" y="77"/>
                      </a:lnTo>
                      <a:lnTo>
                        <a:pt x="947" y="79"/>
                      </a:lnTo>
                      <a:lnTo>
                        <a:pt x="942" y="83"/>
                      </a:lnTo>
                      <a:lnTo>
                        <a:pt x="936" y="84"/>
                      </a:lnTo>
                      <a:lnTo>
                        <a:pt x="929" y="86"/>
                      </a:lnTo>
                      <a:lnTo>
                        <a:pt x="924" y="90"/>
                      </a:lnTo>
                      <a:lnTo>
                        <a:pt x="918" y="91"/>
                      </a:lnTo>
                      <a:lnTo>
                        <a:pt x="913" y="93"/>
                      </a:lnTo>
                      <a:lnTo>
                        <a:pt x="908" y="95"/>
                      </a:lnTo>
                      <a:lnTo>
                        <a:pt x="901" y="96"/>
                      </a:lnTo>
                      <a:lnTo>
                        <a:pt x="896" y="96"/>
                      </a:lnTo>
                      <a:lnTo>
                        <a:pt x="891" y="98"/>
                      </a:lnTo>
                      <a:lnTo>
                        <a:pt x="886" y="98"/>
                      </a:lnTo>
                      <a:lnTo>
                        <a:pt x="881" y="100"/>
                      </a:lnTo>
                      <a:lnTo>
                        <a:pt x="878" y="100"/>
                      </a:lnTo>
                      <a:lnTo>
                        <a:pt x="873" y="98"/>
                      </a:lnTo>
                      <a:lnTo>
                        <a:pt x="868" y="98"/>
                      </a:lnTo>
                      <a:lnTo>
                        <a:pt x="865" y="96"/>
                      </a:lnTo>
                      <a:lnTo>
                        <a:pt x="861" y="95"/>
                      </a:lnTo>
                      <a:lnTo>
                        <a:pt x="858" y="93"/>
                      </a:lnTo>
                      <a:lnTo>
                        <a:pt x="855" y="91"/>
                      </a:lnTo>
                      <a:lnTo>
                        <a:pt x="851" y="90"/>
                      </a:lnTo>
                      <a:lnTo>
                        <a:pt x="848" y="88"/>
                      </a:lnTo>
                      <a:lnTo>
                        <a:pt x="845" y="84"/>
                      </a:lnTo>
                      <a:lnTo>
                        <a:pt x="842" y="83"/>
                      </a:lnTo>
                      <a:lnTo>
                        <a:pt x="840" y="79"/>
                      </a:lnTo>
                      <a:lnTo>
                        <a:pt x="837" y="76"/>
                      </a:lnTo>
                      <a:lnTo>
                        <a:pt x="833" y="74"/>
                      </a:lnTo>
                      <a:lnTo>
                        <a:pt x="832" y="71"/>
                      </a:lnTo>
                      <a:lnTo>
                        <a:pt x="828" y="67"/>
                      </a:lnTo>
                      <a:lnTo>
                        <a:pt x="827" y="64"/>
                      </a:lnTo>
                      <a:lnTo>
                        <a:pt x="820" y="57"/>
                      </a:lnTo>
                      <a:lnTo>
                        <a:pt x="818" y="53"/>
                      </a:lnTo>
                      <a:lnTo>
                        <a:pt x="815" y="52"/>
                      </a:lnTo>
                      <a:lnTo>
                        <a:pt x="812" y="48"/>
                      </a:lnTo>
                      <a:lnTo>
                        <a:pt x="810" y="45"/>
                      </a:lnTo>
                      <a:lnTo>
                        <a:pt x="807" y="43"/>
                      </a:lnTo>
                      <a:lnTo>
                        <a:pt x="804" y="39"/>
                      </a:lnTo>
                      <a:lnTo>
                        <a:pt x="800" y="38"/>
                      </a:lnTo>
                      <a:lnTo>
                        <a:pt x="797" y="36"/>
                      </a:lnTo>
                      <a:lnTo>
                        <a:pt x="794" y="34"/>
                      </a:lnTo>
                      <a:lnTo>
                        <a:pt x="790" y="33"/>
                      </a:lnTo>
                      <a:lnTo>
                        <a:pt x="787" y="31"/>
                      </a:lnTo>
                      <a:lnTo>
                        <a:pt x="784" y="29"/>
                      </a:lnTo>
                      <a:lnTo>
                        <a:pt x="775" y="29"/>
                      </a:lnTo>
                      <a:lnTo>
                        <a:pt x="770" y="27"/>
                      </a:lnTo>
                      <a:lnTo>
                        <a:pt x="765" y="29"/>
                      </a:lnTo>
                      <a:lnTo>
                        <a:pt x="761" y="29"/>
                      </a:lnTo>
                      <a:lnTo>
                        <a:pt x="757" y="31"/>
                      </a:lnTo>
                      <a:lnTo>
                        <a:pt x="752" y="31"/>
                      </a:lnTo>
                      <a:lnTo>
                        <a:pt x="747" y="33"/>
                      </a:lnTo>
                      <a:lnTo>
                        <a:pt x="742" y="34"/>
                      </a:lnTo>
                      <a:lnTo>
                        <a:pt x="737" y="36"/>
                      </a:lnTo>
                      <a:lnTo>
                        <a:pt x="732" y="39"/>
                      </a:lnTo>
                      <a:lnTo>
                        <a:pt x="727" y="41"/>
                      </a:lnTo>
                      <a:lnTo>
                        <a:pt x="723" y="45"/>
                      </a:lnTo>
                      <a:lnTo>
                        <a:pt x="718" y="46"/>
                      </a:lnTo>
                      <a:lnTo>
                        <a:pt x="713" y="50"/>
                      </a:lnTo>
                      <a:lnTo>
                        <a:pt x="708" y="52"/>
                      </a:lnTo>
                      <a:lnTo>
                        <a:pt x="703" y="55"/>
                      </a:lnTo>
                      <a:lnTo>
                        <a:pt x="696" y="58"/>
                      </a:lnTo>
                      <a:lnTo>
                        <a:pt x="691" y="60"/>
                      </a:lnTo>
                      <a:lnTo>
                        <a:pt x="686" y="64"/>
                      </a:lnTo>
                      <a:lnTo>
                        <a:pt x="680" y="65"/>
                      </a:lnTo>
                      <a:lnTo>
                        <a:pt x="675" y="69"/>
                      </a:lnTo>
                      <a:lnTo>
                        <a:pt x="668" y="71"/>
                      </a:lnTo>
                      <a:lnTo>
                        <a:pt x="661" y="74"/>
                      </a:lnTo>
                      <a:lnTo>
                        <a:pt x="656" y="76"/>
                      </a:lnTo>
                      <a:lnTo>
                        <a:pt x="650" y="77"/>
                      </a:lnTo>
                      <a:lnTo>
                        <a:pt x="643" y="79"/>
                      </a:lnTo>
                      <a:lnTo>
                        <a:pt x="637" y="81"/>
                      </a:lnTo>
                      <a:lnTo>
                        <a:pt x="630" y="83"/>
                      </a:lnTo>
                      <a:lnTo>
                        <a:pt x="623" y="84"/>
                      </a:lnTo>
                      <a:lnTo>
                        <a:pt x="617" y="84"/>
                      </a:lnTo>
                      <a:lnTo>
                        <a:pt x="610" y="86"/>
                      </a:lnTo>
                      <a:lnTo>
                        <a:pt x="597" y="86"/>
                      </a:lnTo>
                      <a:lnTo>
                        <a:pt x="589" y="84"/>
                      </a:lnTo>
                      <a:lnTo>
                        <a:pt x="582" y="83"/>
                      </a:lnTo>
                      <a:lnTo>
                        <a:pt x="574" y="83"/>
                      </a:lnTo>
                      <a:lnTo>
                        <a:pt x="565" y="81"/>
                      </a:lnTo>
                      <a:lnTo>
                        <a:pt x="557" y="77"/>
                      </a:lnTo>
                      <a:lnTo>
                        <a:pt x="549" y="76"/>
                      </a:lnTo>
                      <a:lnTo>
                        <a:pt x="541" y="72"/>
                      </a:lnTo>
                      <a:lnTo>
                        <a:pt x="532" y="69"/>
                      </a:lnTo>
                      <a:lnTo>
                        <a:pt x="524" y="67"/>
                      </a:lnTo>
                      <a:lnTo>
                        <a:pt x="516" y="64"/>
                      </a:lnTo>
                      <a:lnTo>
                        <a:pt x="508" y="60"/>
                      </a:lnTo>
                      <a:lnTo>
                        <a:pt x="498" y="55"/>
                      </a:lnTo>
                      <a:lnTo>
                        <a:pt x="489" y="52"/>
                      </a:lnTo>
                      <a:lnTo>
                        <a:pt x="479" y="48"/>
                      </a:lnTo>
                      <a:lnTo>
                        <a:pt x="471" y="45"/>
                      </a:lnTo>
                      <a:lnTo>
                        <a:pt x="461" y="39"/>
                      </a:lnTo>
                      <a:lnTo>
                        <a:pt x="453" y="36"/>
                      </a:lnTo>
                      <a:lnTo>
                        <a:pt x="443" y="33"/>
                      </a:lnTo>
                      <a:lnTo>
                        <a:pt x="435" y="29"/>
                      </a:lnTo>
                      <a:lnTo>
                        <a:pt x="425" y="26"/>
                      </a:lnTo>
                      <a:lnTo>
                        <a:pt x="415" y="22"/>
                      </a:lnTo>
                      <a:lnTo>
                        <a:pt x="407" y="19"/>
                      </a:lnTo>
                      <a:lnTo>
                        <a:pt x="397" y="15"/>
                      </a:lnTo>
                      <a:lnTo>
                        <a:pt x="387" y="12"/>
                      </a:lnTo>
                      <a:lnTo>
                        <a:pt x="379" y="8"/>
                      </a:lnTo>
                      <a:lnTo>
                        <a:pt x="369" y="7"/>
                      </a:lnTo>
                      <a:lnTo>
                        <a:pt x="360" y="5"/>
                      </a:lnTo>
                      <a:lnTo>
                        <a:pt x="351" y="3"/>
                      </a:lnTo>
                      <a:lnTo>
                        <a:pt x="342" y="1"/>
                      </a:lnTo>
                      <a:lnTo>
                        <a:pt x="332" y="0"/>
                      </a:lnTo>
                      <a:lnTo>
                        <a:pt x="288" y="0"/>
                      </a:lnTo>
                      <a:lnTo>
                        <a:pt x="278" y="1"/>
                      </a:lnTo>
                      <a:lnTo>
                        <a:pt x="268" y="3"/>
                      </a:lnTo>
                      <a:lnTo>
                        <a:pt x="258" y="5"/>
                      </a:lnTo>
                      <a:lnTo>
                        <a:pt x="248" y="7"/>
                      </a:lnTo>
                      <a:lnTo>
                        <a:pt x="238" y="10"/>
                      </a:lnTo>
                      <a:lnTo>
                        <a:pt x="228" y="12"/>
                      </a:lnTo>
                      <a:lnTo>
                        <a:pt x="218" y="15"/>
                      </a:lnTo>
                      <a:lnTo>
                        <a:pt x="207" y="17"/>
                      </a:lnTo>
                      <a:lnTo>
                        <a:pt x="197" y="20"/>
                      </a:lnTo>
                      <a:lnTo>
                        <a:pt x="187" y="24"/>
                      </a:lnTo>
                      <a:lnTo>
                        <a:pt x="177" y="27"/>
                      </a:lnTo>
                      <a:lnTo>
                        <a:pt x="167" y="31"/>
                      </a:lnTo>
                      <a:lnTo>
                        <a:pt x="157" y="34"/>
                      </a:lnTo>
                      <a:lnTo>
                        <a:pt x="147" y="38"/>
                      </a:lnTo>
                      <a:lnTo>
                        <a:pt x="137" y="41"/>
                      </a:lnTo>
                      <a:lnTo>
                        <a:pt x="127" y="45"/>
                      </a:lnTo>
                      <a:lnTo>
                        <a:pt x="119" y="48"/>
                      </a:lnTo>
                      <a:lnTo>
                        <a:pt x="109" y="52"/>
                      </a:lnTo>
                      <a:lnTo>
                        <a:pt x="101" y="55"/>
                      </a:lnTo>
                      <a:lnTo>
                        <a:pt x="93" y="58"/>
                      </a:lnTo>
                      <a:lnTo>
                        <a:pt x="84" y="62"/>
                      </a:lnTo>
                      <a:lnTo>
                        <a:pt x="76" y="65"/>
                      </a:lnTo>
                      <a:lnTo>
                        <a:pt x="69" y="69"/>
                      </a:lnTo>
                      <a:lnTo>
                        <a:pt x="63" y="72"/>
                      </a:lnTo>
                      <a:lnTo>
                        <a:pt x="56" y="76"/>
                      </a:lnTo>
                      <a:lnTo>
                        <a:pt x="50" y="77"/>
                      </a:lnTo>
                      <a:lnTo>
                        <a:pt x="43" y="81"/>
                      </a:lnTo>
                      <a:lnTo>
                        <a:pt x="38" y="83"/>
                      </a:lnTo>
                      <a:lnTo>
                        <a:pt x="35" y="86"/>
                      </a:lnTo>
                      <a:lnTo>
                        <a:pt x="30" y="88"/>
                      </a:lnTo>
                      <a:lnTo>
                        <a:pt x="26" y="90"/>
                      </a:lnTo>
                      <a:lnTo>
                        <a:pt x="23" y="91"/>
                      </a:lnTo>
                      <a:lnTo>
                        <a:pt x="20" y="93"/>
                      </a:lnTo>
                      <a:lnTo>
                        <a:pt x="17" y="96"/>
                      </a:lnTo>
                      <a:lnTo>
                        <a:pt x="13" y="98"/>
                      </a:lnTo>
                      <a:lnTo>
                        <a:pt x="10" y="100"/>
                      </a:lnTo>
                      <a:lnTo>
                        <a:pt x="7" y="103"/>
                      </a:lnTo>
                      <a:lnTo>
                        <a:pt x="5" y="103"/>
                      </a:lnTo>
                      <a:lnTo>
                        <a:pt x="0" y="109"/>
                      </a:lnTo>
                      <a:lnTo>
                        <a:pt x="0" y="117"/>
                      </a:lnTo>
                      <a:lnTo>
                        <a:pt x="2" y="119"/>
                      </a:lnTo>
                      <a:lnTo>
                        <a:pt x="3" y="119"/>
                      </a:lnTo>
                      <a:lnTo>
                        <a:pt x="5" y="121"/>
                      </a:lnTo>
                      <a:lnTo>
                        <a:pt x="7" y="121"/>
                      </a:lnTo>
                      <a:lnTo>
                        <a:pt x="10" y="124"/>
                      </a:lnTo>
                      <a:lnTo>
                        <a:pt x="13" y="124"/>
                      </a:lnTo>
                      <a:lnTo>
                        <a:pt x="17" y="126"/>
                      </a:lnTo>
                      <a:lnTo>
                        <a:pt x="20" y="126"/>
                      </a:lnTo>
                      <a:lnTo>
                        <a:pt x="23" y="128"/>
                      </a:lnTo>
                      <a:lnTo>
                        <a:pt x="26" y="128"/>
                      </a:lnTo>
                      <a:lnTo>
                        <a:pt x="30" y="129"/>
                      </a:lnTo>
                      <a:lnTo>
                        <a:pt x="35" y="129"/>
                      </a:lnTo>
                      <a:close/>
                    </a:path>
                  </a:pathLst>
                </a:cu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28" name="Freeform 275"/>
                <p:cNvSpPr>
                  <a:spLocks/>
                </p:cNvSpPr>
                <p:nvPr/>
              </p:nvSpPr>
              <p:spPr bwMode="auto">
                <a:xfrm>
                  <a:off x="323" y="3523"/>
                  <a:ext cx="1054" cy="209"/>
                </a:xfrm>
                <a:custGeom>
                  <a:avLst/>
                  <a:gdLst>
                    <a:gd name="T0" fmla="*/ 7 w 1054"/>
                    <a:gd name="T1" fmla="*/ 24 h 209"/>
                    <a:gd name="T2" fmla="*/ 20 w 1054"/>
                    <a:gd name="T3" fmla="*/ 48 h 209"/>
                    <a:gd name="T4" fmla="*/ 32 w 1054"/>
                    <a:gd name="T5" fmla="*/ 74 h 209"/>
                    <a:gd name="T6" fmla="*/ 47 w 1054"/>
                    <a:gd name="T7" fmla="*/ 95 h 209"/>
                    <a:gd name="T8" fmla="*/ 124 w 1054"/>
                    <a:gd name="T9" fmla="*/ 131 h 209"/>
                    <a:gd name="T10" fmla="*/ 242 w 1054"/>
                    <a:gd name="T11" fmla="*/ 131 h 209"/>
                    <a:gd name="T12" fmla="*/ 346 w 1054"/>
                    <a:gd name="T13" fmla="*/ 133 h 209"/>
                    <a:gd name="T14" fmla="*/ 402 w 1054"/>
                    <a:gd name="T15" fmla="*/ 164 h 209"/>
                    <a:gd name="T16" fmla="*/ 453 w 1054"/>
                    <a:gd name="T17" fmla="*/ 202 h 209"/>
                    <a:gd name="T18" fmla="*/ 520 w 1054"/>
                    <a:gd name="T19" fmla="*/ 207 h 209"/>
                    <a:gd name="T20" fmla="*/ 559 w 1054"/>
                    <a:gd name="T21" fmla="*/ 176 h 209"/>
                    <a:gd name="T22" fmla="*/ 579 w 1054"/>
                    <a:gd name="T23" fmla="*/ 160 h 209"/>
                    <a:gd name="T24" fmla="*/ 634 w 1054"/>
                    <a:gd name="T25" fmla="*/ 167 h 209"/>
                    <a:gd name="T26" fmla="*/ 668 w 1054"/>
                    <a:gd name="T27" fmla="*/ 147 h 209"/>
                    <a:gd name="T28" fmla="*/ 688 w 1054"/>
                    <a:gd name="T29" fmla="*/ 140 h 209"/>
                    <a:gd name="T30" fmla="*/ 731 w 1054"/>
                    <a:gd name="T31" fmla="*/ 148 h 209"/>
                    <a:gd name="T32" fmla="*/ 768 w 1054"/>
                    <a:gd name="T33" fmla="*/ 160 h 209"/>
                    <a:gd name="T34" fmla="*/ 807 w 1054"/>
                    <a:gd name="T35" fmla="*/ 152 h 209"/>
                    <a:gd name="T36" fmla="*/ 842 w 1054"/>
                    <a:gd name="T37" fmla="*/ 147 h 209"/>
                    <a:gd name="T38" fmla="*/ 882 w 1054"/>
                    <a:gd name="T39" fmla="*/ 148 h 209"/>
                    <a:gd name="T40" fmla="*/ 893 w 1054"/>
                    <a:gd name="T41" fmla="*/ 124 h 209"/>
                    <a:gd name="T42" fmla="*/ 898 w 1054"/>
                    <a:gd name="T43" fmla="*/ 117 h 209"/>
                    <a:gd name="T44" fmla="*/ 910 w 1054"/>
                    <a:gd name="T45" fmla="*/ 112 h 209"/>
                    <a:gd name="T46" fmla="*/ 948 w 1054"/>
                    <a:gd name="T47" fmla="*/ 91 h 209"/>
                    <a:gd name="T48" fmla="*/ 954 w 1054"/>
                    <a:gd name="T49" fmla="*/ 79 h 209"/>
                    <a:gd name="T50" fmla="*/ 976 w 1054"/>
                    <a:gd name="T51" fmla="*/ 81 h 209"/>
                    <a:gd name="T52" fmla="*/ 1001 w 1054"/>
                    <a:gd name="T53" fmla="*/ 76 h 209"/>
                    <a:gd name="T54" fmla="*/ 1027 w 1054"/>
                    <a:gd name="T55" fmla="*/ 69 h 209"/>
                    <a:gd name="T56" fmla="*/ 1045 w 1054"/>
                    <a:gd name="T57" fmla="*/ 62 h 209"/>
                    <a:gd name="T58" fmla="*/ 1050 w 1054"/>
                    <a:gd name="T59" fmla="*/ 58 h 209"/>
                    <a:gd name="T60" fmla="*/ 1040 w 1054"/>
                    <a:gd name="T61" fmla="*/ 48 h 209"/>
                    <a:gd name="T62" fmla="*/ 1034 w 1054"/>
                    <a:gd name="T63" fmla="*/ 55 h 209"/>
                    <a:gd name="T64" fmla="*/ 1012 w 1054"/>
                    <a:gd name="T65" fmla="*/ 57 h 209"/>
                    <a:gd name="T66" fmla="*/ 991 w 1054"/>
                    <a:gd name="T67" fmla="*/ 64 h 209"/>
                    <a:gd name="T68" fmla="*/ 961 w 1054"/>
                    <a:gd name="T69" fmla="*/ 69 h 209"/>
                    <a:gd name="T70" fmla="*/ 941 w 1054"/>
                    <a:gd name="T71" fmla="*/ 76 h 209"/>
                    <a:gd name="T72" fmla="*/ 928 w 1054"/>
                    <a:gd name="T73" fmla="*/ 86 h 209"/>
                    <a:gd name="T74" fmla="*/ 898 w 1054"/>
                    <a:gd name="T75" fmla="*/ 100 h 209"/>
                    <a:gd name="T76" fmla="*/ 887 w 1054"/>
                    <a:gd name="T77" fmla="*/ 109 h 209"/>
                    <a:gd name="T78" fmla="*/ 878 w 1054"/>
                    <a:gd name="T79" fmla="*/ 124 h 209"/>
                    <a:gd name="T80" fmla="*/ 863 w 1054"/>
                    <a:gd name="T81" fmla="*/ 141 h 209"/>
                    <a:gd name="T82" fmla="*/ 832 w 1054"/>
                    <a:gd name="T83" fmla="*/ 133 h 209"/>
                    <a:gd name="T84" fmla="*/ 801 w 1054"/>
                    <a:gd name="T85" fmla="*/ 140 h 209"/>
                    <a:gd name="T86" fmla="*/ 773 w 1054"/>
                    <a:gd name="T87" fmla="*/ 145 h 209"/>
                    <a:gd name="T88" fmla="*/ 731 w 1054"/>
                    <a:gd name="T89" fmla="*/ 134 h 209"/>
                    <a:gd name="T90" fmla="*/ 691 w 1054"/>
                    <a:gd name="T91" fmla="*/ 126 h 209"/>
                    <a:gd name="T92" fmla="*/ 662 w 1054"/>
                    <a:gd name="T93" fmla="*/ 136 h 209"/>
                    <a:gd name="T94" fmla="*/ 634 w 1054"/>
                    <a:gd name="T95" fmla="*/ 153 h 209"/>
                    <a:gd name="T96" fmla="*/ 582 w 1054"/>
                    <a:gd name="T97" fmla="*/ 147 h 209"/>
                    <a:gd name="T98" fmla="*/ 551 w 1054"/>
                    <a:gd name="T99" fmla="*/ 164 h 209"/>
                    <a:gd name="T100" fmla="*/ 539 w 1054"/>
                    <a:gd name="T101" fmla="*/ 188 h 209"/>
                    <a:gd name="T102" fmla="*/ 470 w 1054"/>
                    <a:gd name="T103" fmla="*/ 191 h 209"/>
                    <a:gd name="T104" fmla="*/ 427 w 1054"/>
                    <a:gd name="T105" fmla="*/ 166 h 209"/>
                    <a:gd name="T106" fmla="*/ 376 w 1054"/>
                    <a:gd name="T107" fmla="*/ 128 h 209"/>
                    <a:gd name="T108" fmla="*/ 293 w 1054"/>
                    <a:gd name="T109" fmla="*/ 115 h 209"/>
                    <a:gd name="T110" fmla="*/ 153 w 1054"/>
                    <a:gd name="T111" fmla="*/ 121 h 209"/>
                    <a:gd name="T112" fmla="*/ 93 w 1054"/>
                    <a:gd name="T113" fmla="*/ 107 h 209"/>
                    <a:gd name="T114" fmla="*/ 47 w 1054"/>
                    <a:gd name="T115" fmla="*/ 77 h 209"/>
                    <a:gd name="T116" fmla="*/ 35 w 1054"/>
                    <a:gd name="T117" fmla="*/ 52 h 209"/>
                    <a:gd name="T118" fmla="*/ 24 w 1054"/>
                    <a:gd name="T119" fmla="*/ 27 h 209"/>
                    <a:gd name="T120" fmla="*/ 14 w 1054"/>
                    <a:gd name="T121" fmla="*/ 0 h 209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w 1054"/>
                    <a:gd name="T184" fmla="*/ 0 h 209"/>
                    <a:gd name="T185" fmla="*/ 1054 w 1054"/>
                    <a:gd name="T186" fmla="*/ 209 h 209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T183" t="T184" r="T185" b="T186"/>
                  <a:pathLst>
                    <a:path w="1054" h="209">
                      <a:moveTo>
                        <a:pt x="0" y="7"/>
                      </a:moveTo>
                      <a:lnTo>
                        <a:pt x="0" y="3"/>
                      </a:lnTo>
                      <a:lnTo>
                        <a:pt x="0" y="7"/>
                      </a:lnTo>
                      <a:lnTo>
                        <a:pt x="4" y="12"/>
                      </a:lnTo>
                      <a:lnTo>
                        <a:pt x="4" y="14"/>
                      </a:lnTo>
                      <a:lnTo>
                        <a:pt x="7" y="19"/>
                      </a:lnTo>
                      <a:lnTo>
                        <a:pt x="7" y="24"/>
                      </a:lnTo>
                      <a:lnTo>
                        <a:pt x="10" y="26"/>
                      </a:lnTo>
                      <a:lnTo>
                        <a:pt x="10" y="29"/>
                      </a:lnTo>
                      <a:lnTo>
                        <a:pt x="14" y="34"/>
                      </a:lnTo>
                      <a:lnTo>
                        <a:pt x="14" y="36"/>
                      </a:lnTo>
                      <a:lnTo>
                        <a:pt x="17" y="41"/>
                      </a:lnTo>
                      <a:lnTo>
                        <a:pt x="17" y="46"/>
                      </a:lnTo>
                      <a:lnTo>
                        <a:pt x="20" y="48"/>
                      </a:lnTo>
                      <a:lnTo>
                        <a:pt x="20" y="52"/>
                      </a:lnTo>
                      <a:lnTo>
                        <a:pt x="24" y="57"/>
                      </a:lnTo>
                      <a:lnTo>
                        <a:pt x="25" y="58"/>
                      </a:lnTo>
                      <a:lnTo>
                        <a:pt x="25" y="62"/>
                      </a:lnTo>
                      <a:lnTo>
                        <a:pt x="29" y="67"/>
                      </a:lnTo>
                      <a:lnTo>
                        <a:pt x="29" y="72"/>
                      </a:lnTo>
                      <a:lnTo>
                        <a:pt x="32" y="74"/>
                      </a:lnTo>
                      <a:lnTo>
                        <a:pt x="33" y="77"/>
                      </a:lnTo>
                      <a:lnTo>
                        <a:pt x="33" y="83"/>
                      </a:lnTo>
                      <a:lnTo>
                        <a:pt x="37" y="84"/>
                      </a:lnTo>
                      <a:lnTo>
                        <a:pt x="37" y="88"/>
                      </a:lnTo>
                      <a:lnTo>
                        <a:pt x="38" y="88"/>
                      </a:lnTo>
                      <a:lnTo>
                        <a:pt x="40" y="90"/>
                      </a:lnTo>
                      <a:lnTo>
                        <a:pt x="47" y="95"/>
                      </a:lnTo>
                      <a:lnTo>
                        <a:pt x="55" y="102"/>
                      </a:lnTo>
                      <a:lnTo>
                        <a:pt x="71" y="114"/>
                      </a:lnTo>
                      <a:lnTo>
                        <a:pt x="90" y="121"/>
                      </a:lnTo>
                      <a:lnTo>
                        <a:pt x="100" y="124"/>
                      </a:lnTo>
                      <a:lnTo>
                        <a:pt x="108" y="126"/>
                      </a:lnTo>
                      <a:lnTo>
                        <a:pt x="116" y="129"/>
                      </a:lnTo>
                      <a:lnTo>
                        <a:pt x="124" y="131"/>
                      </a:lnTo>
                      <a:lnTo>
                        <a:pt x="136" y="133"/>
                      </a:lnTo>
                      <a:lnTo>
                        <a:pt x="144" y="133"/>
                      </a:lnTo>
                      <a:lnTo>
                        <a:pt x="153" y="134"/>
                      </a:lnTo>
                      <a:lnTo>
                        <a:pt x="215" y="134"/>
                      </a:lnTo>
                      <a:lnTo>
                        <a:pt x="225" y="133"/>
                      </a:lnTo>
                      <a:lnTo>
                        <a:pt x="234" y="133"/>
                      </a:lnTo>
                      <a:lnTo>
                        <a:pt x="242" y="131"/>
                      </a:lnTo>
                      <a:lnTo>
                        <a:pt x="260" y="131"/>
                      </a:lnTo>
                      <a:lnTo>
                        <a:pt x="268" y="129"/>
                      </a:lnTo>
                      <a:lnTo>
                        <a:pt x="293" y="129"/>
                      </a:lnTo>
                      <a:lnTo>
                        <a:pt x="301" y="128"/>
                      </a:lnTo>
                      <a:lnTo>
                        <a:pt x="310" y="129"/>
                      </a:lnTo>
                      <a:lnTo>
                        <a:pt x="328" y="129"/>
                      </a:lnTo>
                      <a:lnTo>
                        <a:pt x="346" y="133"/>
                      </a:lnTo>
                      <a:lnTo>
                        <a:pt x="354" y="136"/>
                      </a:lnTo>
                      <a:lnTo>
                        <a:pt x="362" y="138"/>
                      </a:lnTo>
                      <a:lnTo>
                        <a:pt x="369" y="141"/>
                      </a:lnTo>
                      <a:lnTo>
                        <a:pt x="382" y="147"/>
                      </a:lnTo>
                      <a:lnTo>
                        <a:pt x="387" y="150"/>
                      </a:lnTo>
                      <a:lnTo>
                        <a:pt x="394" y="155"/>
                      </a:lnTo>
                      <a:lnTo>
                        <a:pt x="402" y="164"/>
                      </a:lnTo>
                      <a:lnTo>
                        <a:pt x="412" y="171"/>
                      </a:lnTo>
                      <a:lnTo>
                        <a:pt x="417" y="176"/>
                      </a:lnTo>
                      <a:lnTo>
                        <a:pt x="427" y="183"/>
                      </a:lnTo>
                      <a:lnTo>
                        <a:pt x="430" y="188"/>
                      </a:lnTo>
                      <a:lnTo>
                        <a:pt x="442" y="197"/>
                      </a:lnTo>
                      <a:lnTo>
                        <a:pt x="448" y="198"/>
                      </a:lnTo>
                      <a:lnTo>
                        <a:pt x="453" y="202"/>
                      </a:lnTo>
                      <a:lnTo>
                        <a:pt x="462" y="204"/>
                      </a:lnTo>
                      <a:lnTo>
                        <a:pt x="467" y="205"/>
                      </a:lnTo>
                      <a:lnTo>
                        <a:pt x="475" y="207"/>
                      </a:lnTo>
                      <a:lnTo>
                        <a:pt x="483" y="209"/>
                      </a:lnTo>
                      <a:lnTo>
                        <a:pt x="500" y="209"/>
                      </a:lnTo>
                      <a:lnTo>
                        <a:pt x="508" y="207"/>
                      </a:lnTo>
                      <a:lnTo>
                        <a:pt x="520" y="207"/>
                      </a:lnTo>
                      <a:lnTo>
                        <a:pt x="531" y="204"/>
                      </a:lnTo>
                      <a:lnTo>
                        <a:pt x="543" y="202"/>
                      </a:lnTo>
                      <a:lnTo>
                        <a:pt x="551" y="193"/>
                      </a:lnTo>
                      <a:lnTo>
                        <a:pt x="553" y="188"/>
                      </a:lnTo>
                      <a:lnTo>
                        <a:pt x="554" y="183"/>
                      </a:lnTo>
                      <a:lnTo>
                        <a:pt x="556" y="179"/>
                      </a:lnTo>
                      <a:lnTo>
                        <a:pt x="559" y="176"/>
                      </a:lnTo>
                      <a:lnTo>
                        <a:pt x="564" y="167"/>
                      </a:lnTo>
                      <a:lnTo>
                        <a:pt x="569" y="162"/>
                      </a:lnTo>
                      <a:lnTo>
                        <a:pt x="569" y="160"/>
                      </a:lnTo>
                      <a:lnTo>
                        <a:pt x="567" y="162"/>
                      </a:lnTo>
                      <a:lnTo>
                        <a:pt x="569" y="162"/>
                      </a:lnTo>
                      <a:lnTo>
                        <a:pt x="571" y="160"/>
                      </a:lnTo>
                      <a:lnTo>
                        <a:pt x="579" y="160"/>
                      </a:lnTo>
                      <a:lnTo>
                        <a:pt x="582" y="162"/>
                      </a:lnTo>
                      <a:lnTo>
                        <a:pt x="589" y="162"/>
                      </a:lnTo>
                      <a:lnTo>
                        <a:pt x="594" y="164"/>
                      </a:lnTo>
                      <a:lnTo>
                        <a:pt x="606" y="164"/>
                      </a:lnTo>
                      <a:lnTo>
                        <a:pt x="612" y="166"/>
                      </a:lnTo>
                      <a:lnTo>
                        <a:pt x="627" y="166"/>
                      </a:lnTo>
                      <a:lnTo>
                        <a:pt x="634" y="167"/>
                      </a:lnTo>
                      <a:lnTo>
                        <a:pt x="645" y="167"/>
                      </a:lnTo>
                      <a:lnTo>
                        <a:pt x="647" y="166"/>
                      </a:lnTo>
                      <a:lnTo>
                        <a:pt x="653" y="162"/>
                      </a:lnTo>
                      <a:lnTo>
                        <a:pt x="657" y="157"/>
                      </a:lnTo>
                      <a:lnTo>
                        <a:pt x="658" y="155"/>
                      </a:lnTo>
                      <a:lnTo>
                        <a:pt x="665" y="152"/>
                      </a:lnTo>
                      <a:lnTo>
                        <a:pt x="668" y="147"/>
                      </a:lnTo>
                      <a:lnTo>
                        <a:pt x="672" y="145"/>
                      </a:lnTo>
                      <a:lnTo>
                        <a:pt x="675" y="143"/>
                      </a:lnTo>
                      <a:lnTo>
                        <a:pt x="677" y="143"/>
                      </a:lnTo>
                      <a:lnTo>
                        <a:pt x="678" y="141"/>
                      </a:lnTo>
                      <a:lnTo>
                        <a:pt x="682" y="141"/>
                      </a:lnTo>
                      <a:lnTo>
                        <a:pt x="683" y="140"/>
                      </a:lnTo>
                      <a:lnTo>
                        <a:pt x="688" y="140"/>
                      </a:lnTo>
                      <a:lnTo>
                        <a:pt x="691" y="141"/>
                      </a:lnTo>
                      <a:lnTo>
                        <a:pt x="698" y="141"/>
                      </a:lnTo>
                      <a:lnTo>
                        <a:pt x="701" y="143"/>
                      </a:lnTo>
                      <a:lnTo>
                        <a:pt x="706" y="143"/>
                      </a:lnTo>
                      <a:lnTo>
                        <a:pt x="716" y="147"/>
                      </a:lnTo>
                      <a:lnTo>
                        <a:pt x="725" y="147"/>
                      </a:lnTo>
                      <a:lnTo>
                        <a:pt x="731" y="148"/>
                      </a:lnTo>
                      <a:lnTo>
                        <a:pt x="738" y="148"/>
                      </a:lnTo>
                      <a:lnTo>
                        <a:pt x="754" y="152"/>
                      </a:lnTo>
                      <a:lnTo>
                        <a:pt x="764" y="152"/>
                      </a:lnTo>
                      <a:lnTo>
                        <a:pt x="773" y="153"/>
                      </a:lnTo>
                      <a:lnTo>
                        <a:pt x="774" y="153"/>
                      </a:lnTo>
                      <a:lnTo>
                        <a:pt x="768" y="147"/>
                      </a:lnTo>
                      <a:lnTo>
                        <a:pt x="768" y="160"/>
                      </a:lnTo>
                      <a:lnTo>
                        <a:pt x="779" y="157"/>
                      </a:lnTo>
                      <a:lnTo>
                        <a:pt x="786" y="157"/>
                      </a:lnTo>
                      <a:lnTo>
                        <a:pt x="789" y="155"/>
                      </a:lnTo>
                      <a:lnTo>
                        <a:pt x="799" y="155"/>
                      </a:lnTo>
                      <a:lnTo>
                        <a:pt x="801" y="153"/>
                      </a:lnTo>
                      <a:lnTo>
                        <a:pt x="804" y="153"/>
                      </a:lnTo>
                      <a:lnTo>
                        <a:pt x="807" y="152"/>
                      </a:lnTo>
                      <a:lnTo>
                        <a:pt x="817" y="152"/>
                      </a:lnTo>
                      <a:lnTo>
                        <a:pt x="819" y="150"/>
                      </a:lnTo>
                      <a:lnTo>
                        <a:pt x="822" y="150"/>
                      </a:lnTo>
                      <a:lnTo>
                        <a:pt x="825" y="148"/>
                      </a:lnTo>
                      <a:lnTo>
                        <a:pt x="832" y="148"/>
                      </a:lnTo>
                      <a:lnTo>
                        <a:pt x="835" y="147"/>
                      </a:lnTo>
                      <a:lnTo>
                        <a:pt x="842" y="147"/>
                      </a:lnTo>
                      <a:lnTo>
                        <a:pt x="844" y="145"/>
                      </a:lnTo>
                      <a:lnTo>
                        <a:pt x="850" y="145"/>
                      </a:lnTo>
                      <a:lnTo>
                        <a:pt x="854" y="143"/>
                      </a:lnTo>
                      <a:lnTo>
                        <a:pt x="858" y="143"/>
                      </a:lnTo>
                      <a:lnTo>
                        <a:pt x="850" y="136"/>
                      </a:lnTo>
                      <a:lnTo>
                        <a:pt x="850" y="148"/>
                      </a:lnTo>
                      <a:lnTo>
                        <a:pt x="882" y="148"/>
                      </a:lnTo>
                      <a:lnTo>
                        <a:pt x="885" y="147"/>
                      </a:lnTo>
                      <a:lnTo>
                        <a:pt x="888" y="141"/>
                      </a:lnTo>
                      <a:lnTo>
                        <a:pt x="888" y="140"/>
                      </a:lnTo>
                      <a:lnTo>
                        <a:pt x="892" y="133"/>
                      </a:lnTo>
                      <a:lnTo>
                        <a:pt x="892" y="131"/>
                      </a:lnTo>
                      <a:lnTo>
                        <a:pt x="893" y="129"/>
                      </a:lnTo>
                      <a:lnTo>
                        <a:pt x="893" y="124"/>
                      </a:lnTo>
                      <a:lnTo>
                        <a:pt x="895" y="122"/>
                      </a:lnTo>
                      <a:lnTo>
                        <a:pt x="895" y="121"/>
                      </a:lnTo>
                      <a:lnTo>
                        <a:pt x="897" y="119"/>
                      </a:lnTo>
                      <a:lnTo>
                        <a:pt x="895" y="119"/>
                      </a:lnTo>
                      <a:lnTo>
                        <a:pt x="897" y="119"/>
                      </a:lnTo>
                      <a:lnTo>
                        <a:pt x="897" y="117"/>
                      </a:lnTo>
                      <a:lnTo>
                        <a:pt x="898" y="117"/>
                      </a:lnTo>
                      <a:lnTo>
                        <a:pt x="898" y="115"/>
                      </a:lnTo>
                      <a:lnTo>
                        <a:pt x="900" y="117"/>
                      </a:lnTo>
                      <a:lnTo>
                        <a:pt x="901" y="115"/>
                      </a:lnTo>
                      <a:lnTo>
                        <a:pt x="903" y="115"/>
                      </a:lnTo>
                      <a:lnTo>
                        <a:pt x="905" y="114"/>
                      </a:lnTo>
                      <a:lnTo>
                        <a:pt x="908" y="112"/>
                      </a:lnTo>
                      <a:lnTo>
                        <a:pt x="910" y="112"/>
                      </a:lnTo>
                      <a:lnTo>
                        <a:pt x="921" y="107"/>
                      </a:lnTo>
                      <a:lnTo>
                        <a:pt x="926" y="105"/>
                      </a:lnTo>
                      <a:lnTo>
                        <a:pt x="930" y="102"/>
                      </a:lnTo>
                      <a:lnTo>
                        <a:pt x="935" y="100"/>
                      </a:lnTo>
                      <a:lnTo>
                        <a:pt x="939" y="98"/>
                      </a:lnTo>
                      <a:lnTo>
                        <a:pt x="946" y="95"/>
                      </a:lnTo>
                      <a:lnTo>
                        <a:pt x="948" y="91"/>
                      </a:lnTo>
                      <a:lnTo>
                        <a:pt x="949" y="88"/>
                      </a:lnTo>
                      <a:lnTo>
                        <a:pt x="948" y="90"/>
                      </a:lnTo>
                      <a:lnTo>
                        <a:pt x="948" y="91"/>
                      </a:lnTo>
                      <a:lnTo>
                        <a:pt x="953" y="86"/>
                      </a:lnTo>
                      <a:lnTo>
                        <a:pt x="951" y="86"/>
                      </a:lnTo>
                      <a:lnTo>
                        <a:pt x="953" y="86"/>
                      </a:lnTo>
                      <a:lnTo>
                        <a:pt x="954" y="79"/>
                      </a:lnTo>
                      <a:lnTo>
                        <a:pt x="948" y="86"/>
                      </a:lnTo>
                      <a:lnTo>
                        <a:pt x="954" y="86"/>
                      </a:lnTo>
                      <a:lnTo>
                        <a:pt x="956" y="84"/>
                      </a:lnTo>
                      <a:lnTo>
                        <a:pt x="966" y="84"/>
                      </a:lnTo>
                      <a:lnTo>
                        <a:pt x="968" y="83"/>
                      </a:lnTo>
                      <a:lnTo>
                        <a:pt x="973" y="83"/>
                      </a:lnTo>
                      <a:lnTo>
                        <a:pt x="976" y="81"/>
                      </a:lnTo>
                      <a:lnTo>
                        <a:pt x="981" y="81"/>
                      </a:lnTo>
                      <a:lnTo>
                        <a:pt x="984" y="79"/>
                      </a:lnTo>
                      <a:lnTo>
                        <a:pt x="986" y="79"/>
                      </a:lnTo>
                      <a:lnTo>
                        <a:pt x="989" y="77"/>
                      </a:lnTo>
                      <a:lnTo>
                        <a:pt x="997" y="77"/>
                      </a:lnTo>
                      <a:lnTo>
                        <a:pt x="999" y="76"/>
                      </a:lnTo>
                      <a:lnTo>
                        <a:pt x="1001" y="76"/>
                      </a:lnTo>
                      <a:lnTo>
                        <a:pt x="1004" y="74"/>
                      </a:lnTo>
                      <a:lnTo>
                        <a:pt x="1009" y="74"/>
                      </a:lnTo>
                      <a:lnTo>
                        <a:pt x="1012" y="72"/>
                      </a:lnTo>
                      <a:lnTo>
                        <a:pt x="1017" y="72"/>
                      </a:lnTo>
                      <a:lnTo>
                        <a:pt x="1019" y="71"/>
                      </a:lnTo>
                      <a:lnTo>
                        <a:pt x="1025" y="71"/>
                      </a:lnTo>
                      <a:lnTo>
                        <a:pt x="1027" y="69"/>
                      </a:lnTo>
                      <a:lnTo>
                        <a:pt x="1034" y="69"/>
                      </a:lnTo>
                      <a:lnTo>
                        <a:pt x="1035" y="67"/>
                      </a:lnTo>
                      <a:lnTo>
                        <a:pt x="1042" y="67"/>
                      </a:lnTo>
                      <a:lnTo>
                        <a:pt x="1045" y="60"/>
                      </a:lnTo>
                      <a:lnTo>
                        <a:pt x="1044" y="64"/>
                      </a:lnTo>
                      <a:lnTo>
                        <a:pt x="1045" y="64"/>
                      </a:lnTo>
                      <a:lnTo>
                        <a:pt x="1045" y="62"/>
                      </a:lnTo>
                      <a:lnTo>
                        <a:pt x="1047" y="62"/>
                      </a:lnTo>
                      <a:lnTo>
                        <a:pt x="1047" y="60"/>
                      </a:lnTo>
                      <a:lnTo>
                        <a:pt x="1047" y="62"/>
                      </a:lnTo>
                      <a:lnTo>
                        <a:pt x="1049" y="60"/>
                      </a:lnTo>
                      <a:lnTo>
                        <a:pt x="1052" y="58"/>
                      </a:lnTo>
                      <a:lnTo>
                        <a:pt x="1052" y="57"/>
                      </a:lnTo>
                      <a:lnTo>
                        <a:pt x="1050" y="58"/>
                      </a:lnTo>
                      <a:lnTo>
                        <a:pt x="1054" y="58"/>
                      </a:lnTo>
                      <a:lnTo>
                        <a:pt x="1047" y="45"/>
                      </a:lnTo>
                      <a:lnTo>
                        <a:pt x="1050" y="45"/>
                      </a:lnTo>
                      <a:lnTo>
                        <a:pt x="1042" y="46"/>
                      </a:lnTo>
                      <a:lnTo>
                        <a:pt x="1042" y="48"/>
                      </a:lnTo>
                      <a:lnTo>
                        <a:pt x="1042" y="46"/>
                      </a:lnTo>
                      <a:lnTo>
                        <a:pt x="1040" y="48"/>
                      </a:lnTo>
                      <a:lnTo>
                        <a:pt x="1037" y="50"/>
                      </a:lnTo>
                      <a:lnTo>
                        <a:pt x="1037" y="52"/>
                      </a:lnTo>
                      <a:lnTo>
                        <a:pt x="1035" y="52"/>
                      </a:lnTo>
                      <a:lnTo>
                        <a:pt x="1035" y="53"/>
                      </a:lnTo>
                      <a:lnTo>
                        <a:pt x="1034" y="53"/>
                      </a:lnTo>
                      <a:lnTo>
                        <a:pt x="1032" y="60"/>
                      </a:lnTo>
                      <a:lnTo>
                        <a:pt x="1034" y="55"/>
                      </a:lnTo>
                      <a:lnTo>
                        <a:pt x="1037" y="53"/>
                      </a:lnTo>
                      <a:lnTo>
                        <a:pt x="1039" y="53"/>
                      </a:lnTo>
                      <a:lnTo>
                        <a:pt x="1029" y="53"/>
                      </a:lnTo>
                      <a:lnTo>
                        <a:pt x="1027" y="55"/>
                      </a:lnTo>
                      <a:lnTo>
                        <a:pt x="1021" y="55"/>
                      </a:lnTo>
                      <a:lnTo>
                        <a:pt x="1019" y="57"/>
                      </a:lnTo>
                      <a:lnTo>
                        <a:pt x="1012" y="57"/>
                      </a:lnTo>
                      <a:lnTo>
                        <a:pt x="1011" y="58"/>
                      </a:lnTo>
                      <a:lnTo>
                        <a:pt x="1009" y="58"/>
                      </a:lnTo>
                      <a:lnTo>
                        <a:pt x="1006" y="60"/>
                      </a:lnTo>
                      <a:lnTo>
                        <a:pt x="1001" y="60"/>
                      </a:lnTo>
                      <a:lnTo>
                        <a:pt x="997" y="62"/>
                      </a:lnTo>
                      <a:lnTo>
                        <a:pt x="992" y="62"/>
                      </a:lnTo>
                      <a:lnTo>
                        <a:pt x="991" y="64"/>
                      </a:lnTo>
                      <a:lnTo>
                        <a:pt x="986" y="64"/>
                      </a:lnTo>
                      <a:lnTo>
                        <a:pt x="982" y="65"/>
                      </a:lnTo>
                      <a:lnTo>
                        <a:pt x="981" y="65"/>
                      </a:lnTo>
                      <a:lnTo>
                        <a:pt x="978" y="67"/>
                      </a:lnTo>
                      <a:lnTo>
                        <a:pt x="973" y="67"/>
                      </a:lnTo>
                      <a:lnTo>
                        <a:pt x="969" y="69"/>
                      </a:lnTo>
                      <a:lnTo>
                        <a:pt x="961" y="69"/>
                      </a:lnTo>
                      <a:lnTo>
                        <a:pt x="959" y="71"/>
                      </a:lnTo>
                      <a:lnTo>
                        <a:pt x="949" y="71"/>
                      </a:lnTo>
                      <a:lnTo>
                        <a:pt x="948" y="72"/>
                      </a:lnTo>
                      <a:lnTo>
                        <a:pt x="941" y="74"/>
                      </a:lnTo>
                      <a:lnTo>
                        <a:pt x="941" y="79"/>
                      </a:lnTo>
                      <a:lnTo>
                        <a:pt x="943" y="76"/>
                      </a:lnTo>
                      <a:lnTo>
                        <a:pt x="941" y="76"/>
                      </a:lnTo>
                      <a:lnTo>
                        <a:pt x="939" y="79"/>
                      </a:lnTo>
                      <a:lnTo>
                        <a:pt x="941" y="77"/>
                      </a:lnTo>
                      <a:lnTo>
                        <a:pt x="938" y="79"/>
                      </a:lnTo>
                      <a:lnTo>
                        <a:pt x="936" y="88"/>
                      </a:lnTo>
                      <a:lnTo>
                        <a:pt x="939" y="81"/>
                      </a:lnTo>
                      <a:lnTo>
                        <a:pt x="933" y="84"/>
                      </a:lnTo>
                      <a:lnTo>
                        <a:pt x="928" y="86"/>
                      </a:lnTo>
                      <a:lnTo>
                        <a:pt x="923" y="91"/>
                      </a:lnTo>
                      <a:lnTo>
                        <a:pt x="920" y="91"/>
                      </a:lnTo>
                      <a:lnTo>
                        <a:pt x="915" y="93"/>
                      </a:lnTo>
                      <a:lnTo>
                        <a:pt x="906" y="98"/>
                      </a:lnTo>
                      <a:lnTo>
                        <a:pt x="905" y="98"/>
                      </a:lnTo>
                      <a:lnTo>
                        <a:pt x="901" y="100"/>
                      </a:lnTo>
                      <a:lnTo>
                        <a:pt x="898" y="100"/>
                      </a:lnTo>
                      <a:lnTo>
                        <a:pt x="897" y="102"/>
                      </a:lnTo>
                      <a:lnTo>
                        <a:pt x="895" y="102"/>
                      </a:lnTo>
                      <a:lnTo>
                        <a:pt x="893" y="103"/>
                      </a:lnTo>
                      <a:lnTo>
                        <a:pt x="888" y="105"/>
                      </a:lnTo>
                      <a:lnTo>
                        <a:pt x="888" y="107"/>
                      </a:lnTo>
                      <a:lnTo>
                        <a:pt x="887" y="107"/>
                      </a:lnTo>
                      <a:lnTo>
                        <a:pt x="887" y="109"/>
                      </a:lnTo>
                      <a:lnTo>
                        <a:pt x="885" y="109"/>
                      </a:lnTo>
                      <a:lnTo>
                        <a:pt x="883" y="112"/>
                      </a:lnTo>
                      <a:lnTo>
                        <a:pt x="882" y="114"/>
                      </a:lnTo>
                      <a:lnTo>
                        <a:pt x="882" y="115"/>
                      </a:lnTo>
                      <a:lnTo>
                        <a:pt x="880" y="117"/>
                      </a:lnTo>
                      <a:lnTo>
                        <a:pt x="880" y="122"/>
                      </a:lnTo>
                      <a:lnTo>
                        <a:pt x="878" y="124"/>
                      </a:lnTo>
                      <a:lnTo>
                        <a:pt x="878" y="129"/>
                      </a:lnTo>
                      <a:lnTo>
                        <a:pt x="875" y="136"/>
                      </a:lnTo>
                      <a:lnTo>
                        <a:pt x="875" y="141"/>
                      </a:lnTo>
                      <a:lnTo>
                        <a:pt x="875" y="140"/>
                      </a:lnTo>
                      <a:lnTo>
                        <a:pt x="882" y="134"/>
                      </a:lnTo>
                      <a:lnTo>
                        <a:pt x="857" y="134"/>
                      </a:lnTo>
                      <a:lnTo>
                        <a:pt x="863" y="141"/>
                      </a:lnTo>
                      <a:lnTo>
                        <a:pt x="863" y="128"/>
                      </a:lnTo>
                      <a:lnTo>
                        <a:pt x="857" y="129"/>
                      </a:lnTo>
                      <a:lnTo>
                        <a:pt x="850" y="129"/>
                      </a:lnTo>
                      <a:lnTo>
                        <a:pt x="847" y="131"/>
                      </a:lnTo>
                      <a:lnTo>
                        <a:pt x="837" y="131"/>
                      </a:lnTo>
                      <a:lnTo>
                        <a:pt x="835" y="133"/>
                      </a:lnTo>
                      <a:lnTo>
                        <a:pt x="832" y="133"/>
                      </a:lnTo>
                      <a:lnTo>
                        <a:pt x="829" y="134"/>
                      </a:lnTo>
                      <a:lnTo>
                        <a:pt x="822" y="134"/>
                      </a:lnTo>
                      <a:lnTo>
                        <a:pt x="819" y="136"/>
                      </a:lnTo>
                      <a:lnTo>
                        <a:pt x="812" y="136"/>
                      </a:lnTo>
                      <a:lnTo>
                        <a:pt x="811" y="138"/>
                      </a:lnTo>
                      <a:lnTo>
                        <a:pt x="804" y="138"/>
                      </a:lnTo>
                      <a:lnTo>
                        <a:pt x="801" y="140"/>
                      </a:lnTo>
                      <a:lnTo>
                        <a:pt x="794" y="140"/>
                      </a:lnTo>
                      <a:lnTo>
                        <a:pt x="792" y="141"/>
                      </a:lnTo>
                      <a:lnTo>
                        <a:pt x="786" y="141"/>
                      </a:lnTo>
                      <a:lnTo>
                        <a:pt x="782" y="143"/>
                      </a:lnTo>
                      <a:lnTo>
                        <a:pt x="773" y="143"/>
                      </a:lnTo>
                      <a:lnTo>
                        <a:pt x="769" y="147"/>
                      </a:lnTo>
                      <a:lnTo>
                        <a:pt x="773" y="145"/>
                      </a:lnTo>
                      <a:lnTo>
                        <a:pt x="781" y="152"/>
                      </a:lnTo>
                      <a:lnTo>
                        <a:pt x="781" y="141"/>
                      </a:lnTo>
                      <a:lnTo>
                        <a:pt x="776" y="140"/>
                      </a:lnTo>
                      <a:lnTo>
                        <a:pt x="764" y="138"/>
                      </a:lnTo>
                      <a:lnTo>
                        <a:pt x="754" y="138"/>
                      </a:lnTo>
                      <a:lnTo>
                        <a:pt x="738" y="134"/>
                      </a:lnTo>
                      <a:lnTo>
                        <a:pt x="731" y="134"/>
                      </a:lnTo>
                      <a:lnTo>
                        <a:pt x="725" y="133"/>
                      </a:lnTo>
                      <a:lnTo>
                        <a:pt x="720" y="133"/>
                      </a:lnTo>
                      <a:lnTo>
                        <a:pt x="710" y="129"/>
                      </a:lnTo>
                      <a:lnTo>
                        <a:pt x="705" y="129"/>
                      </a:lnTo>
                      <a:lnTo>
                        <a:pt x="701" y="128"/>
                      </a:lnTo>
                      <a:lnTo>
                        <a:pt x="695" y="128"/>
                      </a:lnTo>
                      <a:lnTo>
                        <a:pt x="691" y="126"/>
                      </a:lnTo>
                      <a:lnTo>
                        <a:pt x="677" y="126"/>
                      </a:lnTo>
                      <a:lnTo>
                        <a:pt x="675" y="128"/>
                      </a:lnTo>
                      <a:lnTo>
                        <a:pt x="672" y="128"/>
                      </a:lnTo>
                      <a:lnTo>
                        <a:pt x="670" y="129"/>
                      </a:lnTo>
                      <a:lnTo>
                        <a:pt x="668" y="129"/>
                      </a:lnTo>
                      <a:lnTo>
                        <a:pt x="665" y="134"/>
                      </a:lnTo>
                      <a:lnTo>
                        <a:pt x="662" y="136"/>
                      </a:lnTo>
                      <a:lnTo>
                        <a:pt x="655" y="141"/>
                      </a:lnTo>
                      <a:lnTo>
                        <a:pt x="652" y="145"/>
                      </a:lnTo>
                      <a:lnTo>
                        <a:pt x="647" y="147"/>
                      </a:lnTo>
                      <a:lnTo>
                        <a:pt x="644" y="152"/>
                      </a:lnTo>
                      <a:lnTo>
                        <a:pt x="640" y="155"/>
                      </a:lnTo>
                      <a:lnTo>
                        <a:pt x="644" y="153"/>
                      </a:lnTo>
                      <a:lnTo>
                        <a:pt x="634" y="153"/>
                      </a:lnTo>
                      <a:lnTo>
                        <a:pt x="627" y="152"/>
                      </a:lnTo>
                      <a:lnTo>
                        <a:pt x="612" y="152"/>
                      </a:lnTo>
                      <a:lnTo>
                        <a:pt x="606" y="150"/>
                      </a:lnTo>
                      <a:lnTo>
                        <a:pt x="597" y="150"/>
                      </a:lnTo>
                      <a:lnTo>
                        <a:pt x="592" y="148"/>
                      </a:lnTo>
                      <a:lnTo>
                        <a:pt x="586" y="148"/>
                      </a:lnTo>
                      <a:lnTo>
                        <a:pt x="582" y="147"/>
                      </a:lnTo>
                      <a:lnTo>
                        <a:pt x="564" y="147"/>
                      </a:lnTo>
                      <a:lnTo>
                        <a:pt x="563" y="148"/>
                      </a:lnTo>
                      <a:lnTo>
                        <a:pt x="561" y="148"/>
                      </a:lnTo>
                      <a:lnTo>
                        <a:pt x="556" y="153"/>
                      </a:lnTo>
                      <a:lnTo>
                        <a:pt x="556" y="155"/>
                      </a:lnTo>
                      <a:lnTo>
                        <a:pt x="551" y="160"/>
                      </a:lnTo>
                      <a:lnTo>
                        <a:pt x="551" y="164"/>
                      </a:lnTo>
                      <a:lnTo>
                        <a:pt x="549" y="169"/>
                      </a:lnTo>
                      <a:lnTo>
                        <a:pt x="546" y="172"/>
                      </a:lnTo>
                      <a:lnTo>
                        <a:pt x="544" y="176"/>
                      </a:lnTo>
                      <a:lnTo>
                        <a:pt x="539" y="181"/>
                      </a:lnTo>
                      <a:lnTo>
                        <a:pt x="538" y="186"/>
                      </a:lnTo>
                      <a:lnTo>
                        <a:pt x="536" y="191"/>
                      </a:lnTo>
                      <a:lnTo>
                        <a:pt x="539" y="188"/>
                      </a:lnTo>
                      <a:lnTo>
                        <a:pt x="528" y="190"/>
                      </a:lnTo>
                      <a:lnTo>
                        <a:pt x="516" y="193"/>
                      </a:lnTo>
                      <a:lnTo>
                        <a:pt x="508" y="193"/>
                      </a:lnTo>
                      <a:lnTo>
                        <a:pt x="500" y="195"/>
                      </a:lnTo>
                      <a:lnTo>
                        <a:pt x="483" y="195"/>
                      </a:lnTo>
                      <a:lnTo>
                        <a:pt x="478" y="193"/>
                      </a:lnTo>
                      <a:lnTo>
                        <a:pt x="470" y="191"/>
                      </a:lnTo>
                      <a:lnTo>
                        <a:pt x="465" y="190"/>
                      </a:lnTo>
                      <a:lnTo>
                        <a:pt x="460" y="188"/>
                      </a:lnTo>
                      <a:lnTo>
                        <a:pt x="455" y="185"/>
                      </a:lnTo>
                      <a:lnTo>
                        <a:pt x="448" y="183"/>
                      </a:lnTo>
                      <a:lnTo>
                        <a:pt x="440" y="178"/>
                      </a:lnTo>
                      <a:lnTo>
                        <a:pt x="437" y="172"/>
                      </a:lnTo>
                      <a:lnTo>
                        <a:pt x="427" y="166"/>
                      </a:lnTo>
                      <a:lnTo>
                        <a:pt x="422" y="160"/>
                      </a:lnTo>
                      <a:lnTo>
                        <a:pt x="412" y="153"/>
                      </a:lnTo>
                      <a:lnTo>
                        <a:pt x="407" y="148"/>
                      </a:lnTo>
                      <a:lnTo>
                        <a:pt x="401" y="145"/>
                      </a:lnTo>
                      <a:lnTo>
                        <a:pt x="394" y="140"/>
                      </a:lnTo>
                      <a:lnTo>
                        <a:pt x="389" y="136"/>
                      </a:lnTo>
                      <a:lnTo>
                        <a:pt x="376" y="128"/>
                      </a:lnTo>
                      <a:lnTo>
                        <a:pt x="366" y="124"/>
                      </a:lnTo>
                      <a:lnTo>
                        <a:pt x="358" y="122"/>
                      </a:lnTo>
                      <a:lnTo>
                        <a:pt x="349" y="119"/>
                      </a:lnTo>
                      <a:lnTo>
                        <a:pt x="328" y="115"/>
                      </a:lnTo>
                      <a:lnTo>
                        <a:pt x="310" y="115"/>
                      </a:lnTo>
                      <a:lnTo>
                        <a:pt x="301" y="114"/>
                      </a:lnTo>
                      <a:lnTo>
                        <a:pt x="293" y="115"/>
                      </a:lnTo>
                      <a:lnTo>
                        <a:pt x="268" y="115"/>
                      </a:lnTo>
                      <a:lnTo>
                        <a:pt x="260" y="117"/>
                      </a:lnTo>
                      <a:lnTo>
                        <a:pt x="242" y="117"/>
                      </a:lnTo>
                      <a:lnTo>
                        <a:pt x="234" y="119"/>
                      </a:lnTo>
                      <a:lnTo>
                        <a:pt x="225" y="119"/>
                      </a:lnTo>
                      <a:lnTo>
                        <a:pt x="215" y="121"/>
                      </a:lnTo>
                      <a:lnTo>
                        <a:pt x="153" y="121"/>
                      </a:lnTo>
                      <a:lnTo>
                        <a:pt x="144" y="119"/>
                      </a:lnTo>
                      <a:lnTo>
                        <a:pt x="136" y="119"/>
                      </a:lnTo>
                      <a:lnTo>
                        <a:pt x="128" y="117"/>
                      </a:lnTo>
                      <a:lnTo>
                        <a:pt x="119" y="115"/>
                      </a:lnTo>
                      <a:lnTo>
                        <a:pt x="111" y="112"/>
                      </a:lnTo>
                      <a:lnTo>
                        <a:pt x="103" y="110"/>
                      </a:lnTo>
                      <a:lnTo>
                        <a:pt x="93" y="107"/>
                      </a:lnTo>
                      <a:lnTo>
                        <a:pt x="78" y="100"/>
                      </a:lnTo>
                      <a:lnTo>
                        <a:pt x="62" y="91"/>
                      </a:lnTo>
                      <a:lnTo>
                        <a:pt x="53" y="84"/>
                      </a:lnTo>
                      <a:lnTo>
                        <a:pt x="47" y="79"/>
                      </a:lnTo>
                      <a:lnTo>
                        <a:pt x="48" y="79"/>
                      </a:lnTo>
                      <a:lnTo>
                        <a:pt x="50" y="81"/>
                      </a:lnTo>
                      <a:lnTo>
                        <a:pt x="47" y="77"/>
                      </a:lnTo>
                      <a:lnTo>
                        <a:pt x="47" y="72"/>
                      </a:lnTo>
                      <a:lnTo>
                        <a:pt x="43" y="71"/>
                      </a:lnTo>
                      <a:lnTo>
                        <a:pt x="42" y="67"/>
                      </a:lnTo>
                      <a:lnTo>
                        <a:pt x="42" y="62"/>
                      </a:lnTo>
                      <a:lnTo>
                        <a:pt x="38" y="60"/>
                      </a:lnTo>
                      <a:lnTo>
                        <a:pt x="38" y="57"/>
                      </a:lnTo>
                      <a:lnTo>
                        <a:pt x="35" y="52"/>
                      </a:lnTo>
                      <a:lnTo>
                        <a:pt x="33" y="50"/>
                      </a:lnTo>
                      <a:lnTo>
                        <a:pt x="33" y="46"/>
                      </a:lnTo>
                      <a:lnTo>
                        <a:pt x="30" y="41"/>
                      </a:lnTo>
                      <a:lnTo>
                        <a:pt x="30" y="36"/>
                      </a:lnTo>
                      <a:lnTo>
                        <a:pt x="27" y="34"/>
                      </a:lnTo>
                      <a:lnTo>
                        <a:pt x="27" y="29"/>
                      </a:lnTo>
                      <a:lnTo>
                        <a:pt x="24" y="27"/>
                      </a:lnTo>
                      <a:lnTo>
                        <a:pt x="24" y="24"/>
                      </a:lnTo>
                      <a:lnTo>
                        <a:pt x="20" y="19"/>
                      </a:lnTo>
                      <a:lnTo>
                        <a:pt x="20" y="14"/>
                      </a:lnTo>
                      <a:lnTo>
                        <a:pt x="17" y="12"/>
                      </a:lnTo>
                      <a:lnTo>
                        <a:pt x="17" y="7"/>
                      </a:lnTo>
                      <a:lnTo>
                        <a:pt x="14" y="5"/>
                      </a:lnTo>
                      <a:lnTo>
                        <a:pt x="14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29" name="Freeform 276"/>
                <p:cNvSpPr>
                  <a:spLocks/>
                </p:cNvSpPr>
                <p:nvPr/>
              </p:nvSpPr>
              <p:spPr bwMode="auto">
                <a:xfrm>
                  <a:off x="320" y="3556"/>
                  <a:ext cx="1048" cy="193"/>
                </a:xfrm>
                <a:custGeom>
                  <a:avLst/>
                  <a:gdLst>
                    <a:gd name="T0" fmla="*/ 18 w 1048"/>
                    <a:gd name="T1" fmla="*/ 36 h 193"/>
                    <a:gd name="T2" fmla="*/ 51 w 1048"/>
                    <a:gd name="T3" fmla="*/ 69 h 193"/>
                    <a:gd name="T4" fmla="*/ 78 w 1048"/>
                    <a:gd name="T5" fmla="*/ 86 h 193"/>
                    <a:gd name="T6" fmla="*/ 109 w 1048"/>
                    <a:gd name="T7" fmla="*/ 103 h 193"/>
                    <a:gd name="T8" fmla="*/ 189 w 1048"/>
                    <a:gd name="T9" fmla="*/ 105 h 193"/>
                    <a:gd name="T10" fmla="*/ 222 w 1048"/>
                    <a:gd name="T11" fmla="*/ 98 h 193"/>
                    <a:gd name="T12" fmla="*/ 255 w 1048"/>
                    <a:gd name="T13" fmla="*/ 93 h 193"/>
                    <a:gd name="T14" fmla="*/ 327 w 1048"/>
                    <a:gd name="T15" fmla="*/ 100 h 193"/>
                    <a:gd name="T16" fmla="*/ 365 w 1048"/>
                    <a:gd name="T17" fmla="*/ 122 h 193"/>
                    <a:gd name="T18" fmla="*/ 399 w 1048"/>
                    <a:gd name="T19" fmla="*/ 146 h 193"/>
                    <a:gd name="T20" fmla="*/ 433 w 1048"/>
                    <a:gd name="T21" fmla="*/ 171 h 193"/>
                    <a:gd name="T22" fmla="*/ 468 w 1048"/>
                    <a:gd name="T23" fmla="*/ 188 h 193"/>
                    <a:gd name="T24" fmla="*/ 506 w 1048"/>
                    <a:gd name="T25" fmla="*/ 191 h 193"/>
                    <a:gd name="T26" fmla="*/ 546 w 1048"/>
                    <a:gd name="T27" fmla="*/ 176 h 193"/>
                    <a:gd name="T28" fmla="*/ 584 w 1048"/>
                    <a:gd name="T29" fmla="*/ 148 h 193"/>
                    <a:gd name="T30" fmla="*/ 623 w 1048"/>
                    <a:gd name="T31" fmla="*/ 126 h 193"/>
                    <a:gd name="T32" fmla="*/ 656 w 1048"/>
                    <a:gd name="T33" fmla="*/ 112 h 193"/>
                    <a:gd name="T34" fmla="*/ 711 w 1048"/>
                    <a:gd name="T35" fmla="*/ 110 h 193"/>
                    <a:gd name="T36" fmla="*/ 749 w 1048"/>
                    <a:gd name="T37" fmla="*/ 122 h 193"/>
                    <a:gd name="T38" fmla="*/ 804 w 1048"/>
                    <a:gd name="T39" fmla="*/ 139 h 193"/>
                    <a:gd name="T40" fmla="*/ 848 w 1048"/>
                    <a:gd name="T41" fmla="*/ 141 h 193"/>
                    <a:gd name="T42" fmla="*/ 885 w 1048"/>
                    <a:gd name="T43" fmla="*/ 122 h 193"/>
                    <a:gd name="T44" fmla="*/ 911 w 1048"/>
                    <a:gd name="T45" fmla="*/ 100 h 193"/>
                    <a:gd name="T46" fmla="*/ 947 w 1048"/>
                    <a:gd name="T47" fmla="*/ 77 h 193"/>
                    <a:gd name="T48" fmla="*/ 976 w 1048"/>
                    <a:gd name="T49" fmla="*/ 63 h 193"/>
                    <a:gd name="T50" fmla="*/ 1000 w 1048"/>
                    <a:gd name="T51" fmla="*/ 55 h 193"/>
                    <a:gd name="T52" fmla="*/ 1019 w 1048"/>
                    <a:gd name="T53" fmla="*/ 50 h 193"/>
                    <a:gd name="T54" fmla="*/ 1042 w 1048"/>
                    <a:gd name="T55" fmla="*/ 44 h 193"/>
                    <a:gd name="T56" fmla="*/ 1038 w 1048"/>
                    <a:gd name="T57" fmla="*/ 31 h 193"/>
                    <a:gd name="T58" fmla="*/ 1015 w 1048"/>
                    <a:gd name="T59" fmla="*/ 36 h 193"/>
                    <a:gd name="T60" fmla="*/ 997 w 1048"/>
                    <a:gd name="T61" fmla="*/ 41 h 193"/>
                    <a:gd name="T62" fmla="*/ 972 w 1048"/>
                    <a:gd name="T63" fmla="*/ 50 h 193"/>
                    <a:gd name="T64" fmla="*/ 944 w 1048"/>
                    <a:gd name="T65" fmla="*/ 63 h 193"/>
                    <a:gd name="T66" fmla="*/ 904 w 1048"/>
                    <a:gd name="T67" fmla="*/ 89 h 193"/>
                    <a:gd name="T68" fmla="*/ 881 w 1048"/>
                    <a:gd name="T69" fmla="*/ 108 h 193"/>
                    <a:gd name="T70" fmla="*/ 848 w 1048"/>
                    <a:gd name="T71" fmla="*/ 126 h 193"/>
                    <a:gd name="T72" fmla="*/ 818 w 1048"/>
                    <a:gd name="T73" fmla="*/ 127 h 193"/>
                    <a:gd name="T74" fmla="*/ 769 w 1048"/>
                    <a:gd name="T75" fmla="*/ 114 h 193"/>
                    <a:gd name="T76" fmla="*/ 729 w 1048"/>
                    <a:gd name="T77" fmla="*/ 101 h 193"/>
                    <a:gd name="T78" fmla="*/ 665 w 1048"/>
                    <a:gd name="T79" fmla="*/ 96 h 193"/>
                    <a:gd name="T80" fmla="*/ 633 w 1048"/>
                    <a:gd name="T81" fmla="*/ 105 h 193"/>
                    <a:gd name="T82" fmla="*/ 595 w 1048"/>
                    <a:gd name="T83" fmla="*/ 127 h 193"/>
                    <a:gd name="T84" fmla="*/ 561 w 1048"/>
                    <a:gd name="T85" fmla="*/ 150 h 193"/>
                    <a:gd name="T86" fmla="*/ 523 w 1048"/>
                    <a:gd name="T87" fmla="*/ 169 h 193"/>
                    <a:gd name="T88" fmla="*/ 488 w 1048"/>
                    <a:gd name="T89" fmla="*/ 179 h 193"/>
                    <a:gd name="T90" fmla="*/ 461 w 1048"/>
                    <a:gd name="T91" fmla="*/ 171 h 193"/>
                    <a:gd name="T92" fmla="*/ 430 w 1048"/>
                    <a:gd name="T93" fmla="*/ 153 h 193"/>
                    <a:gd name="T94" fmla="*/ 395 w 1048"/>
                    <a:gd name="T95" fmla="*/ 127 h 193"/>
                    <a:gd name="T96" fmla="*/ 356 w 1048"/>
                    <a:gd name="T97" fmla="*/ 98 h 193"/>
                    <a:gd name="T98" fmla="*/ 321 w 1048"/>
                    <a:gd name="T99" fmla="*/ 82 h 193"/>
                    <a:gd name="T100" fmla="*/ 243 w 1048"/>
                    <a:gd name="T101" fmla="*/ 81 h 193"/>
                    <a:gd name="T102" fmla="*/ 208 w 1048"/>
                    <a:gd name="T103" fmla="*/ 88 h 193"/>
                    <a:gd name="T104" fmla="*/ 175 w 1048"/>
                    <a:gd name="T105" fmla="*/ 95 h 193"/>
                    <a:gd name="T106" fmla="*/ 113 w 1048"/>
                    <a:gd name="T107" fmla="*/ 88 h 193"/>
                    <a:gd name="T108" fmla="*/ 81 w 1048"/>
                    <a:gd name="T109" fmla="*/ 74 h 193"/>
                    <a:gd name="T110" fmla="*/ 55 w 1048"/>
                    <a:gd name="T111" fmla="*/ 51 h 193"/>
                    <a:gd name="T112" fmla="*/ 25 w 1048"/>
                    <a:gd name="T113" fmla="*/ 20 h 193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048"/>
                    <a:gd name="T172" fmla="*/ 0 h 193"/>
                    <a:gd name="T173" fmla="*/ 1048 w 1048"/>
                    <a:gd name="T174" fmla="*/ 193 h 193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048" h="193">
                      <a:moveTo>
                        <a:pt x="0" y="6"/>
                      </a:moveTo>
                      <a:lnTo>
                        <a:pt x="3" y="12"/>
                      </a:lnTo>
                      <a:lnTo>
                        <a:pt x="5" y="15"/>
                      </a:lnTo>
                      <a:lnTo>
                        <a:pt x="12" y="27"/>
                      </a:lnTo>
                      <a:lnTo>
                        <a:pt x="15" y="31"/>
                      </a:lnTo>
                      <a:lnTo>
                        <a:pt x="18" y="36"/>
                      </a:lnTo>
                      <a:lnTo>
                        <a:pt x="22" y="39"/>
                      </a:lnTo>
                      <a:lnTo>
                        <a:pt x="25" y="44"/>
                      </a:lnTo>
                      <a:lnTo>
                        <a:pt x="30" y="48"/>
                      </a:lnTo>
                      <a:lnTo>
                        <a:pt x="40" y="58"/>
                      </a:lnTo>
                      <a:lnTo>
                        <a:pt x="45" y="62"/>
                      </a:lnTo>
                      <a:lnTo>
                        <a:pt x="51" y="69"/>
                      </a:lnTo>
                      <a:lnTo>
                        <a:pt x="56" y="72"/>
                      </a:lnTo>
                      <a:lnTo>
                        <a:pt x="61" y="76"/>
                      </a:lnTo>
                      <a:lnTo>
                        <a:pt x="66" y="77"/>
                      </a:lnTo>
                      <a:lnTo>
                        <a:pt x="68" y="81"/>
                      </a:lnTo>
                      <a:lnTo>
                        <a:pt x="74" y="84"/>
                      </a:lnTo>
                      <a:lnTo>
                        <a:pt x="78" y="86"/>
                      </a:lnTo>
                      <a:lnTo>
                        <a:pt x="83" y="91"/>
                      </a:lnTo>
                      <a:lnTo>
                        <a:pt x="88" y="93"/>
                      </a:lnTo>
                      <a:lnTo>
                        <a:pt x="91" y="93"/>
                      </a:lnTo>
                      <a:lnTo>
                        <a:pt x="96" y="98"/>
                      </a:lnTo>
                      <a:lnTo>
                        <a:pt x="106" y="101"/>
                      </a:lnTo>
                      <a:lnTo>
                        <a:pt x="109" y="103"/>
                      </a:lnTo>
                      <a:lnTo>
                        <a:pt x="131" y="110"/>
                      </a:lnTo>
                      <a:lnTo>
                        <a:pt x="164" y="110"/>
                      </a:lnTo>
                      <a:lnTo>
                        <a:pt x="169" y="108"/>
                      </a:lnTo>
                      <a:lnTo>
                        <a:pt x="179" y="108"/>
                      </a:lnTo>
                      <a:lnTo>
                        <a:pt x="184" y="107"/>
                      </a:lnTo>
                      <a:lnTo>
                        <a:pt x="189" y="105"/>
                      </a:lnTo>
                      <a:lnTo>
                        <a:pt x="195" y="105"/>
                      </a:lnTo>
                      <a:lnTo>
                        <a:pt x="200" y="103"/>
                      </a:lnTo>
                      <a:lnTo>
                        <a:pt x="205" y="101"/>
                      </a:lnTo>
                      <a:lnTo>
                        <a:pt x="212" y="101"/>
                      </a:lnTo>
                      <a:lnTo>
                        <a:pt x="217" y="100"/>
                      </a:lnTo>
                      <a:lnTo>
                        <a:pt x="222" y="98"/>
                      </a:lnTo>
                      <a:lnTo>
                        <a:pt x="228" y="98"/>
                      </a:lnTo>
                      <a:lnTo>
                        <a:pt x="233" y="96"/>
                      </a:lnTo>
                      <a:lnTo>
                        <a:pt x="238" y="95"/>
                      </a:lnTo>
                      <a:lnTo>
                        <a:pt x="243" y="95"/>
                      </a:lnTo>
                      <a:lnTo>
                        <a:pt x="250" y="93"/>
                      </a:lnTo>
                      <a:lnTo>
                        <a:pt x="255" y="93"/>
                      </a:lnTo>
                      <a:lnTo>
                        <a:pt x="261" y="91"/>
                      </a:lnTo>
                      <a:lnTo>
                        <a:pt x="303" y="91"/>
                      </a:lnTo>
                      <a:lnTo>
                        <a:pt x="308" y="93"/>
                      </a:lnTo>
                      <a:lnTo>
                        <a:pt x="318" y="96"/>
                      </a:lnTo>
                      <a:lnTo>
                        <a:pt x="324" y="98"/>
                      </a:lnTo>
                      <a:lnTo>
                        <a:pt x="327" y="100"/>
                      </a:lnTo>
                      <a:lnTo>
                        <a:pt x="332" y="101"/>
                      </a:lnTo>
                      <a:lnTo>
                        <a:pt x="339" y="105"/>
                      </a:lnTo>
                      <a:lnTo>
                        <a:pt x="344" y="110"/>
                      </a:lnTo>
                      <a:lnTo>
                        <a:pt x="349" y="112"/>
                      </a:lnTo>
                      <a:lnTo>
                        <a:pt x="356" y="115"/>
                      </a:lnTo>
                      <a:lnTo>
                        <a:pt x="365" y="122"/>
                      </a:lnTo>
                      <a:lnTo>
                        <a:pt x="372" y="126"/>
                      </a:lnTo>
                      <a:lnTo>
                        <a:pt x="375" y="131"/>
                      </a:lnTo>
                      <a:lnTo>
                        <a:pt x="382" y="134"/>
                      </a:lnTo>
                      <a:lnTo>
                        <a:pt x="389" y="138"/>
                      </a:lnTo>
                      <a:lnTo>
                        <a:pt x="392" y="143"/>
                      </a:lnTo>
                      <a:lnTo>
                        <a:pt x="399" y="146"/>
                      </a:lnTo>
                      <a:lnTo>
                        <a:pt x="405" y="152"/>
                      </a:lnTo>
                      <a:lnTo>
                        <a:pt x="410" y="155"/>
                      </a:lnTo>
                      <a:lnTo>
                        <a:pt x="417" y="158"/>
                      </a:lnTo>
                      <a:lnTo>
                        <a:pt x="420" y="164"/>
                      </a:lnTo>
                      <a:lnTo>
                        <a:pt x="427" y="167"/>
                      </a:lnTo>
                      <a:lnTo>
                        <a:pt x="433" y="171"/>
                      </a:lnTo>
                      <a:lnTo>
                        <a:pt x="438" y="174"/>
                      </a:lnTo>
                      <a:lnTo>
                        <a:pt x="445" y="179"/>
                      </a:lnTo>
                      <a:lnTo>
                        <a:pt x="450" y="181"/>
                      </a:lnTo>
                      <a:lnTo>
                        <a:pt x="455" y="184"/>
                      </a:lnTo>
                      <a:lnTo>
                        <a:pt x="463" y="186"/>
                      </a:lnTo>
                      <a:lnTo>
                        <a:pt x="468" y="188"/>
                      </a:lnTo>
                      <a:lnTo>
                        <a:pt x="475" y="190"/>
                      </a:lnTo>
                      <a:lnTo>
                        <a:pt x="480" y="191"/>
                      </a:lnTo>
                      <a:lnTo>
                        <a:pt x="486" y="193"/>
                      </a:lnTo>
                      <a:lnTo>
                        <a:pt x="494" y="193"/>
                      </a:lnTo>
                      <a:lnTo>
                        <a:pt x="499" y="191"/>
                      </a:lnTo>
                      <a:lnTo>
                        <a:pt x="506" y="191"/>
                      </a:lnTo>
                      <a:lnTo>
                        <a:pt x="516" y="188"/>
                      </a:lnTo>
                      <a:lnTo>
                        <a:pt x="524" y="186"/>
                      </a:lnTo>
                      <a:lnTo>
                        <a:pt x="529" y="183"/>
                      </a:lnTo>
                      <a:lnTo>
                        <a:pt x="534" y="181"/>
                      </a:lnTo>
                      <a:lnTo>
                        <a:pt x="541" y="177"/>
                      </a:lnTo>
                      <a:lnTo>
                        <a:pt x="546" y="176"/>
                      </a:lnTo>
                      <a:lnTo>
                        <a:pt x="551" y="171"/>
                      </a:lnTo>
                      <a:lnTo>
                        <a:pt x="557" y="167"/>
                      </a:lnTo>
                      <a:lnTo>
                        <a:pt x="567" y="160"/>
                      </a:lnTo>
                      <a:lnTo>
                        <a:pt x="574" y="157"/>
                      </a:lnTo>
                      <a:lnTo>
                        <a:pt x="580" y="153"/>
                      </a:lnTo>
                      <a:lnTo>
                        <a:pt x="584" y="148"/>
                      </a:lnTo>
                      <a:lnTo>
                        <a:pt x="590" y="145"/>
                      </a:lnTo>
                      <a:lnTo>
                        <a:pt x="595" y="141"/>
                      </a:lnTo>
                      <a:lnTo>
                        <a:pt x="602" y="138"/>
                      </a:lnTo>
                      <a:lnTo>
                        <a:pt x="612" y="131"/>
                      </a:lnTo>
                      <a:lnTo>
                        <a:pt x="618" y="127"/>
                      </a:lnTo>
                      <a:lnTo>
                        <a:pt x="623" y="126"/>
                      </a:lnTo>
                      <a:lnTo>
                        <a:pt x="630" y="124"/>
                      </a:lnTo>
                      <a:lnTo>
                        <a:pt x="635" y="120"/>
                      </a:lnTo>
                      <a:lnTo>
                        <a:pt x="640" y="119"/>
                      </a:lnTo>
                      <a:lnTo>
                        <a:pt x="647" y="115"/>
                      </a:lnTo>
                      <a:lnTo>
                        <a:pt x="650" y="114"/>
                      </a:lnTo>
                      <a:lnTo>
                        <a:pt x="656" y="112"/>
                      </a:lnTo>
                      <a:lnTo>
                        <a:pt x="661" y="110"/>
                      </a:lnTo>
                      <a:lnTo>
                        <a:pt x="668" y="110"/>
                      </a:lnTo>
                      <a:lnTo>
                        <a:pt x="673" y="108"/>
                      </a:lnTo>
                      <a:lnTo>
                        <a:pt x="699" y="108"/>
                      </a:lnTo>
                      <a:lnTo>
                        <a:pt x="706" y="110"/>
                      </a:lnTo>
                      <a:lnTo>
                        <a:pt x="711" y="110"/>
                      </a:lnTo>
                      <a:lnTo>
                        <a:pt x="716" y="112"/>
                      </a:lnTo>
                      <a:lnTo>
                        <a:pt x="726" y="115"/>
                      </a:lnTo>
                      <a:lnTo>
                        <a:pt x="733" y="117"/>
                      </a:lnTo>
                      <a:lnTo>
                        <a:pt x="737" y="119"/>
                      </a:lnTo>
                      <a:lnTo>
                        <a:pt x="744" y="120"/>
                      </a:lnTo>
                      <a:lnTo>
                        <a:pt x="749" y="122"/>
                      </a:lnTo>
                      <a:lnTo>
                        <a:pt x="756" y="124"/>
                      </a:lnTo>
                      <a:lnTo>
                        <a:pt x="766" y="127"/>
                      </a:lnTo>
                      <a:lnTo>
                        <a:pt x="772" y="129"/>
                      </a:lnTo>
                      <a:lnTo>
                        <a:pt x="782" y="133"/>
                      </a:lnTo>
                      <a:lnTo>
                        <a:pt x="789" y="134"/>
                      </a:lnTo>
                      <a:lnTo>
                        <a:pt x="804" y="139"/>
                      </a:lnTo>
                      <a:lnTo>
                        <a:pt x="810" y="139"/>
                      </a:lnTo>
                      <a:lnTo>
                        <a:pt x="815" y="141"/>
                      </a:lnTo>
                      <a:lnTo>
                        <a:pt x="820" y="141"/>
                      </a:lnTo>
                      <a:lnTo>
                        <a:pt x="825" y="143"/>
                      </a:lnTo>
                      <a:lnTo>
                        <a:pt x="845" y="143"/>
                      </a:lnTo>
                      <a:lnTo>
                        <a:pt x="848" y="141"/>
                      </a:lnTo>
                      <a:lnTo>
                        <a:pt x="852" y="139"/>
                      </a:lnTo>
                      <a:lnTo>
                        <a:pt x="855" y="139"/>
                      </a:lnTo>
                      <a:lnTo>
                        <a:pt x="861" y="138"/>
                      </a:lnTo>
                      <a:lnTo>
                        <a:pt x="875" y="129"/>
                      </a:lnTo>
                      <a:lnTo>
                        <a:pt x="878" y="126"/>
                      </a:lnTo>
                      <a:lnTo>
                        <a:pt x="885" y="122"/>
                      </a:lnTo>
                      <a:lnTo>
                        <a:pt x="888" y="119"/>
                      </a:lnTo>
                      <a:lnTo>
                        <a:pt x="896" y="115"/>
                      </a:lnTo>
                      <a:lnTo>
                        <a:pt x="898" y="112"/>
                      </a:lnTo>
                      <a:lnTo>
                        <a:pt x="903" y="107"/>
                      </a:lnTo>
                      <a:lnTo>
                        <a:pt x="906" y="105"/>
                      </a:lnTo>
                      <a:lnTo>
                        <a:pt x="911" y="100"/>
                      </a:lnTo>
                      <a:lnTo>
                        <a:pt x="914" y="98"/>
                      </a:lnTo>
                      <a:lnTo>
                        <a:pt x="919" y="93"/>
                      </a:lnTo>
                      <a:lnTo>
                        <a:pt x="923" y="91"/>
                      </a:lnTo>
                      <a:lnTo>
                        <a:pt x="926" y="88"/>
                      </a:lnTo>
                      <a:lnTo>
                        <a:pt x="949" y="77"/>
                      </a:lnTo>
                      <a:lnTo>
                        <a:pt x="947" y="77"/>
                      </a:lnTo>
                      <a:lnTo>
                        <a:pt x="949" y="76"/>
                      </a:lnTo>
                      <a:lnTo>
                        <a:pt x="949" y="77"/>
                      </a:lnTo>
                      <a:lnTo>
                        <a:pt x="962" y="69"/>
                      </a:lnTo>
                      <a:lnTo>
                        <a:pt x="964" y="67"/>
                      </a:lnTo>
                      <a:lnTo>
                        <a:pt x="972" y="63"/>
                      </a:lnTo>
                      <a:lnTo>
                        <a:pt x="976" y="63"/>
                      </a:lnTo>
                      <a:lnTo>
                        <a:pt x="985" y="58"/>
                      </a:lnTo>
                      <a:lnTo>
                        <a:pt x="990" y="58"/>
                      </a:lnTo>
                      <a:lnTo>
                        <a:pt x="992" y="57"/>
                      </a:lnTo>
                      <a:lnTo>
                        <a:pt x="994" y="57"/>
                      </a:lnTo>
                      <a:lnTo>
                        <a:pt x="997" y="55"/>
                      </a:lnTo>
                      <a:lnTo>
                        <a:pt x="1000" y="55"/>
                      </a:lnTo>
                      <a:lnTo>
                        <a:pt x="1004" y="53"/>
                      </a:lnTo>
                      <a:lnTo>
                        <a:pt x="1007" y="53"/>
                      </a:lnTo>
                      <a:lnTo>
                        <a:pt x="1010" y="51"/>
                      </a:lnTo>
                      <a:lnTo>
                        <a:pt x="1014" y="51"/>
                      </a:lnTo>
                      <a:lnTo>
                        <a:pt x="1017" y="50"/>
                      </a:lnTo>
                      <a:lnTo>
                        <a:pt x="1019" y="50"/>
                      </a:lnTo>
                      <a:lnTo>
                        <a:pt x="1022" y="48"/>
                      </a:lnTo>
                      <a:lnTo>
                        <a:pt x="1025" y="48"/>
                      </a:lnTo>
                      <a:lnTo>
                        <a:pt x="1028" y="46"/>
                      </a:lnTo>
                      <a:lnTo>
                        <a:pt x="1035" y="46"/>
                      </a:lnTo>
                      <a:lnTo>
                        <a:pt x="1038" y="44"/>
                      </a:lnTo>
                      <a:lnTo>
                        <a:pt x="1042" y="44"/>
                      </a:lnTo>
                      <a:lnTo>
                        <a:pt x="1045" y="43"/>
                      </a:lnTo>
                      <a:lnTo>
                        <a:pt x="1048" y="43"/>
                      </a:lnTo>
                      <a:lnTo>
                        <a:pt x="1045" y="29"/>
                      </a:lnTo>
                      <a:lnTo>
                        <a:pt x="1047" y="29"/>
                      </a:lnTo>
                      <a:lnTo>
                        <a:pt x="1042" y="29"/>
                      </a:lnTo>
                      <a:lnTo>
                        <a:pt x="1038" y="31"/>
                      </a:lnTo>
                      <a:lnTo>
                        <a:pt x="1035" y="31"/>
                      </a:lnTo>
                      <a:lnTo>
                        <a:pt x="1032" y="32"/>
                      </a:lnTo>
                      <a:lnTo>
                        <a:pt x="1025" y="32"/>
                      </a:lnTo>
                      <a:lnTo>
                        <a:pt x="1022" y="34"/>
                      </a:lnTo>
                      <a:lnTo>
                        <a:pt x="1019" y="34"/>
                      </a:lnTo>
                      <a:lnTo>
                        <a:pt x="1015" y="36"/>
                      </a:lnTo>
                      <a:lnTo>
                        <a:pt x="1014" y="36"/>
                      </a:lnTo>
                      <a:lnTo>
                        <a:pt x="1010" y="38"/>
                      </a:lnTo>
                      <a:lnTo>
                        <a:pt x="1007" y="38"/>
                      </a:lnTo>
                      <a:lnTo>
                        <a:pt x="1004" y="39"/>
                      </a:lnTo>
                      <a:lnTo>
                        <a:pt x="1000" y="39"/>
                      </a:lnTo>
                      <a:lnTo>
                        <a:pt x="997" y="41"/>
                      </a:lnTo>
                      <a:lnTo>
                        <a:pt x="994" y="41"/>
                      </a:lnTo>
                      <a:lnTo>
                        <a:pt x="990" y="43"/>
                      </a:lnTo>
                      <a:lnTo>
                        <a:pt x="985" y="43"/>
                      </a:lnTo>
                      <a:lnTo>
                        <a:pt x="984" y="44"/>
                      </a:lnTo>
                      <a:lnTo>
                        <a:pt x="982" y="44"/>
                      </a:lnTo>
                      <a:lnTo>
                        <a:pt x="972" y="50"/>
                      </a:lnTo>
                      <a:lnTo>
                        <a:pt x="969" y="50"/>
                      </a:lnTo>
                      <a:lnTo>
                        <a:pt x="957" y="57"/>
                      </a:lnTo>
                      <a:lnTo>
                        <a:pt x="956" y="58"/>
                      </a:lnTo>
                      <a:lnTo>
                        <a:pt x="942" y="63"/>
                      </a:lnTo>
                      <a:lnTo>
                        <a:pt x="942" y="65"/>
                      </a:lnTo>
                      <a:lnTo>
                        <a:pt x="944" y="63"/>
                      </a:lnTo>
                      <a:lnTo>
                        <a:pt x="942" y="63"/>
                      </a:lnTo>
                      <a:lnTo>
                        <a:pt x="919" y="77"/>
                      </a:lnTo>
                      <a:lnTo>
                        <a:pt x="916" y="81"/>
                      </a:lnTo>
                      <a:lnTo>
                        <a:pt x="913" y="82"/>
                      </a:lnTo>
                      <a:lnTo>
                        <a:pt x="908" y="88"/>
                      </a:lnTo>
                      <a:lnTo>
                        <a:pt x="904" y="89"/>
                      </a:lnTo>
                      <a:lnTo>
                        <a:pt x="900" y="95"/>
                      </a:lnTo>
                      <a:lnTo>
                        <a:pt x="896" y="96"/>
                      </a:lnTo>
                      <a:lnTo>
                        <a:pt x="893" y="100"/>
                      </a:lnTo>
                      <a:lnTo>
                        <a:pt x="888" y="101"/>
                      </a:lnTo>
                      <a:lnTo>
                        <a:pt x="886" y="105"/>
                      </a:lnTo>
                      <a:lnTo>
                        <a:pt x="881" y="108"/>
                      </a:lnTo>
                      <a:lnTo>
                        <a:pt x="878" y="112"/>
                      </a:lnTo>
                      <a:lnTo>
                        <a:pt x="871" y="115"/>
                      </a:lnTo>
                      <a:lnTo>
                        <a:pt x="868" y="119"/>
                      </a:lnTo>
                      <a:lnTo>
                        <a:pt x="855" y="124"/>
                      </a:lnTo>
                      <a:lnTo>
                        <a:pt x="852" y="126"/>
                      </a:lnTo>
                      <a:lnTo>
                        <a:pt x="848" y="126"/>
                      </a:lnTo>
                      <a:lnTo>
                        <a:pt x="842" y="127"/>
                      </a:lnTo>
                      <a:lnTo>
                        <a:pt x="838" y="129"/>
                      </a:lnTo>
                      <a:lnTo>
                        <a:pt x="842" y="129"/>
                      </a:lnTo>
                      <a:lnTo>
                        <a:pt x="828" y="129"/>
                      </a:lnTo>
                      <a:lnTo>
                        <a:pt x="823" y="127"/>
                      </a:lnTo>
                      <a:lnTo>
                        <a:pt x="818" y="127"/>
                      </a:lnTo>
                      <a:lnTo>
                        <a:pt x="814" y="126"/>
                      </a:lnTo>
                      <a:lnTo>
                        <a:pt x="807" y="126"/>
                      </a:lnTo>
                      <a:lnTo>
                        <a:pt x="792" y="120"/>
                      </a:lnTo>
                      <a:lnTo>
                        <a:pt x="785" y="119"/>
                      </a:lnTo>
                      <a:lnTo>
                        <a:pt x="776" y="115"/>
                      </a:lnTo>
                      <a:lnTo>
                        <a:pt x="769" y="114"/>
                      </a:lnTo>
                      <a:lnTo>
                        <a:pt x="759" y="110"/>
                      </a:lnTo>
                      <a:lnTo>
                        <a:pt x="752" y="108"/>
                      </a:lnTo>
                      <a:lnTo>
                        <a:pt x="747" y="107"/>
                      </a:lnTo>
                      <a:lnTo>
                        <a:pt x="741" y="105"/>
                      </a:lnTo>
                      <a:lnTo>
                        <a:pt x="736" y="103"/>
                      </a:lnTo>
                      <a:lnTo>
                        <a:pt x="729" y="101"/>
                      </a:lnTo>
                      <a:lnTo>
                        <a:pt x="719" y="98"/>
                      </a:lnTo>
                      <a:lnTo>
                        <a:pt x="711" y="96"/>
                      </a:lnTo>
                      <a:lnTo>
                        <a:pt x="706" y="96"/>
                      </a:lnTo>
                      <a:lnTo>
                        <a:pt x="699" y="95"/>
                      </a:lnTo>
                      <a:lnTo>
                        <a:pt x="670" y="95"/>
                      </a:lnTo>
                      <a:lnTo>
                        <a:pt x="665" y="96"/>
                      </a:lnTo>
                      <a:lnTo>
                        <a:pt x="666" y="96"/>
                      </a:lnTo>
                      <a:lnTo>
                        <a:pt x="658" y="96"/>
                      </a:lnTo>
                      <a:lnTo>
                        <a:pt x="653" y="98"/>
                      </a:lnTo>
                      <a:lnTo>
                        <a:pt x="647" y="100"/>
                      </a:lnTo>
                      <a:lnTo>
                        <a:pt x="640" y="101"/>
                      </a:lnTo>
                      <a:lnTo>
                        <a:pt x="633" y="105"/>
                      </a:lnTo>
                      <a:lnTo>
                        <a:pt x="628" y="107"/>
                      </a:lnTo>
                      <a:lnTo>
                        <a:pt x="623" y="110"/>
                      </a:lnTo>
                      <a:lnTo>
                        <a:pt x="617" y="112"/>
                      </a:lnTo>
                      <a:lnTo>
                        <a:pt x="612" y="117"/>
                      </a:lnTo>
                      <a:lnTo>
                        <a:pt x="605" y="120"/>
                      </a:lnTo>
                      <a:lnTo>
                        <a:pt x="595" y="127"/>
                      </a:lnTo>
                      <a:lnTo>
                        <a:pt x="589" y="131"/>
                      </a:lnTo>
                      <a:lnTo>
                        <a:pt x="584" y="134"/>
                      </a:lnTo>
                      <a:lnTo>
                        <a:pt x="577" y="138"/>
                      </a:lnTo>
                      <a:lnTo>
                        <a:pt x="570" y="143"/>
                      </a:lnTo>
                      <a:lnTo>
                        <a:pt x="567" y="146"/>
                      </a:lnTo>
                      <a:lnTo>
                        <a:pt x="561" y="150"/>
                      </a:lnTo>
                      <a:lnTo>
                        <a:pt x="551" y="157"/>
                      </a:lnTo>
                      <a:lnTo>
                        <a:pt x="544" y="160"/>
                      </a:lnTo>
                      <a:lnTo>
                        <a:pt x="539" y="162"/>
                      </a:lnTo>
                      <a:lnTo>
                        <a:pt x="534" y="164"/>
                      </a:lnTo>
                      <a:lnTo>
                        <a:pt x="528" y="167"/>
                      </a:lnTo>
                      <a:lnTo>
                        <a:pt x="523" y="169"/>
                      </a:lnTo>
                      <a:lnTo>
                        <a:pt x="518" y="172"/>
                      </a:lnTo>
                      <a:lnTo>
                        <a:pt x="513" y="174"/>
                      </a:lnTo>
                      <a:lnTo>
                        <a:pt x="503" y="177"/>
                      </a:lnTo>
                      <a:lnTo>
                        <a:pt x="496" y="177"/>
                      </a:lnTo>
                      <a:lnTo>
                        <a:pt x="491" y="179"/>
                      </a:lnTo>
                      <a:lnTo>
                        <a:pt x="488" y="179"/>
                      </a:lnTo>
                      <a:lnTo>
                        <a:pt x="489" y="179"/>
                      </a:lnTo>
                      <a:lnTo>
                        <a:pt x="483" y="177"/>
                      </a:lnTo>
                      <a:lnTo>
                        <a:pt x="478" y="176"/>
                      </a:lnTo>
                      <a:lnTo>
                        <a:pt x="471" y="174"/>
                      </a:lnTo>
                      <a:lnTo>
                        <a:pt x="466" y="172"/>
                      </a:lnTo>
                      <a:lnTo>
                        <a:pt x="461" y="171"/>
                      </a:lnTo>
                      <a:lnTo>
                        <a:pt x="456" y="167"/>
                      </a:lnTo>
                      <a:lnTo>
                        <a:pt x="451" y="165"/>
                      </a:lnTo>
                      <a:lnTo>
                        <a:pt x="445" y="164"/>
                      </a:lnTo>
                      <a:lnTo>
                        <a:pt x="440" y="160"/>
                      </a:lnTo>
                      <a:lnTo>
                        <a:pt x="433" y="157"/>
                      </a:lnTo>
                      <a:lnTo>
                        <a:pt x="430" y="153"/>
                      </a:lnTo>
                      <a:lnTo>
                        <a:pt x="423" y="148"/>
                      </a:lnTo>
                      <a:lnTo>
                        <a:pt x="417" y="145"/>
                      </a:lnTo>
                      <a:lnTo>
                        <a:pt x="412" y="141"/>
                      </a:lnTo>
                      <a:lnTo>
                        <a:pt x="405" y="136"/>
                      </a:lnTo>
                      <a:lnTo>
                        <a:pt x="402" y="133"/>
                      </a:lnTo>
                      <a:lnTo>
                        <a:pt x="395" y="127"/>
                      </a:lnTo>
                      <a:lnTo>
                        <a:pt x="389" y="124"/>
                      </a:lnTo>
                      <a:lnTo>
                        <a:pt x="385" y="120"/>
                      </a:lnTo>
                      <a:lnTo>
                        <a:pt x="379" y="115"/>
                      </a:lnTo>
                      <a:lnTo>
                        <a:pt x="372" y="112"/>
                      </a:lnTo>
                      <a:lnTo>
                        <a:pt x="362" y="105"/>
                      </a:lnTo>
                      <a:lnTo>
                        <a:pt x="356" y="98"/>
                      </a:lnTo>
                      <a:lnTo>
                        <a:pt x="351" y="96"/>
                      </a:lnTo>
                      <a:lnTo>
                        <a:pt x="346" y="95"/>
                      </a:lnTo>
                      <a:lnTo>
                        <a:pt x="339" y="91"/>
                      </a:lnTo>
                      <a:lnTo>
                        <a:pt x="334" y="86"/>
                      </a:lnTo>
                      <a:lnTo>
                        <a:pt x="327" y="84"/>
                      </a:lnTo>
                      <a:lnTo>
                        <a:pt x="321" y="82"/>
                      </a:lnTo>
                      <a:lnTo>
                        <a:pt x="311" y="79"/>
                      </a:lnTo>
                      <a:lnTo>
                        <a:pt x="303" y="77"/>
                      </a:lnTo>
                      <a:lnTo>
                        <a:pt x="261" y="77"/>
                      </a:lnTo>
                      <a:lnTo>
                        <a:pt x="255" y="79"/>
                      </a:lnTo>
                      <a:lnTo>
                        <a:pt x="250" y="79"/>
                      </a:lnTo>
                      <a:lnTo>
                        <a:pt x="243" y="81"/>
                      </a:lnTo>
                      <a:lnTo>
                        <a:pt x="238" y="81"/>
                      </a:lnTo>
                      <a:lnTo>
                        <a:pt x="230" y="82"/>
                      </a:lnTo>
                      <a:lnTo>
                        <a:pt x="225" y="84"/>
                      </a:lnTo>
                      <a:lnTo>
                        <a:pt x="222" y="84"/>
                      </a:lnTo>
                      <a:lnTo>
                        <a:pt x="213" y="86"/>
                      </a:lnTo>
                      <a:lnTo>
                        <a:pt x="208" y="88"/>
                      </a:lnTo>
                      <a:lnTo>
                        <a:pt x="205" y="88"/>
                      </a:lnTo>
                      <a:lnTo>
                        <a:pt x="197" y="89"/>
                      </a:lnTo>
                      <a:lnTo>
                        <a:pt x="192" y="91"/>
                      </a:lnTo>
                      <a:lnTo>
                        <a:pt x="189" y="91"/>
                      </a:lnTo>
                      <a:lnTo>
                        <a:pt x="180" y="93"/>
                      </a:lnTo>
                      <a:lnTo>
                        <a:pt x="175" y="95"/>
                      </a:lnTo>
                      <a:lnTo>
                        <a:pt x="165" y="95"/>
                      </a:lnTo>
                      <a:lnTo>
                        <a:pt x="160" y="96"/>
                      </a:lnTo>
                      <a:lnTo>
                        <a:pt x="132" y="96"/>
                      </a:lnTo>
                      <a:lnTo>
                        <a:pt x="134" y="96"/>
                      </a:lnTo>
                      <a:lnTo>
                        <a:pt x="116" y="89"/>
                      </a:lnTo>
                      <a:lnTo>
                        <a:pt x="113" y="88"/>
                      </a:lnTo>
                      <a:lnTo>
                        <a:pt x="103" y="84"/>
                      </a:lnTo>
                      <a:lnTo>
                        <a:pt x="98" y="82"/>
                      </a:lnTo>
                      <a:lnTo>
                        <a:pt x="94" y="79"/>
                      </a:lnTo>
                      <a:lnTo>
                        <a:pt x="89" y="77"/>
                      </a:lnTo>
                      <a:lnTo>
                        <a:pt x="84" y="76"/>
                      </a:lnTo>
                      <a:lnTo>
                        <a:pt x="81" y="74"/>
                      </a:lnTo>
                      <a:lnTo>
                        <a:pt x="78" y="70"/>
                      </a:lnTo>
                      <a:lnTo>
                        <a:pt x="73" y="67"/>
                      </a:lnTo>
                      <a:lnTo>
                        <a:pt x="68" y="65"/>
                      </a:lnTo>
                      <a:lnTo>
                        <a:pt x="66" y="62"/>
                      </a:lnTo>
                      <a:lnTo>
                        <a:pt x="61" y="58"/>
                      </a:lnTo>
                      <a:lnTo>
                        <a:pt x="55" y="51"/>
                      </a:lnTo>
                      <a:lnTo>
                        <a:pt x="50" y="48"/>
                      </a:lnTo>
                      <a:lnTo>
                        <a:pt x="40" y="38"/>
                      </a:lnTo>
                      <a:lnTo>
                        <a:pt x="35" y="34"/>
                      </a:lnTo>
                      <a:lnTo>
                        <a:pt x="32" y="29"/>
                      </a:lnTo>
                      <a:lnTo>
                        <a:pt x="28" y="25"/>
                      </a:lnTo>
                      <a:lnTo>
                        <a:pt x="25" y="20"/>
                      </a:lnTo>
                      <a:lnTo>
                        <a:pt x="22" y="17"/>
                      </a:lnTo>
                      <a:lnTo>
                        <a:pt x="15" y="8"/>
                      </a:lnTo>
                      <a:lnTo>
                        <a:pt x="13" y="5"/>
                      </a:lnTo>
                      <a:lnTo>
                        <a:pt x="10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0" name="Line 277"/>
                <p:cNvSpPr>
                  <a:spLocks noChangeShapeType="1"/>
                </p:cNvSpPr>
                <p:nvPr/>
              </p:nvSpPr>
              <p:spPr bwMode="auto">
                <a:xfrm flipH="1">
                  <a:off x="361" y="3668"/>
                  <a:ext cx="100" cy="114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1" name="Freeform 278"/>
                <p:cNvSpPr>
                  <a:spLocks/>
                </p:cNvSpPr>
                <p:nvPr/>
              </p:nvSpPr>
              <p:spPr bwMode="auto">
                <a:xfrm>
                  <a:off x="361" y="3713"/>
                  <a:ext cx="65" cy="69"/>
                </a:xfrm>
                <a:custGeom>
                  <a:avLst/>
                  <a:gdLst>
                    <a:gd name="T0" fmla="*/ 65 w 65"/>
                    <a:gd name="T1" fmla="*/ 43 h 69"/>
                    <a:gd name="T2" fmla="*/ 0 w 65"/>
                    <a:gd name="T3" fmla="*/ 69 h 69"/>
                    <a:gd name="T4" fmla="*/ 19 w 65"/>
                    <a:gd name="T5" fmla="*/ 0 h 69"/>
                    <a:gd name="T6" fmla="*/ 22 w 65"/>
                    <a:gd name="T7" fmla="*/ 46 h 69"/>
                    <a:gd name="T8" fmla="*/ 65 w 65"/>
                    <a:gd name="T9" fmla="*/ 43 h 6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5"/>
                    <a:gd name="T16" fmla="*/ 0 h 69"/>
                    <a:gd name="T17" fmla="*/ 65 w 65"/>
                    <a:gd name="T18" fmla="*/ 69 h 6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5" h="69">
                      <a:moveTo>
                        <a:pt x="65" y="43"/>
                      </a:moveTo>
                      <a:lnTo>
                        <a:pt x="0" y="69"/>
                      </a:lnTo>
                      <a:lnTo>
                        <a:pt x="19" y="0"/>
                      </a:lnTo>
                      <a:lnTo>
                        <a:pt x="22" y="46"/>
                      </a:lnTo>
                      <a:lnTo>
                        <a:pt x="65" y="4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2" name="Line 279"/>
                <p:cNvSpPr>
                  <a:spLocks noChangeShapeType="1"/>
                </p:cNvSpPr>
                <p:nvPr/>
              </p:nvSpPr>
              <p:spPr bwMode="auto">
                <a:xfrm flipH="1">
                  <a:off x="801" y="3742"/>
                  <a:ext cx="15" cy="133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3" name="Freeform 280"/>
                <p:cNvSpPr>
                  <a:spLocks/>
                </p:cNvSpPr>
                <p:nvPr/>
              </p:nvSpPr>
              <p:spPr bwMode="auto">
                <a:xfrm>
                  <a:off x="778" y="3808"/>
                  <a:ext cx="61" cy="67"/>
                </a:xfrm>
                <a:custGeom>
                  <a:avLst/>
                  <a:gdLst>
                    <a:gd name="T0" fmla="*/ 61 w 61"/>
                    <a:gd name="T1" fmla="*/ 7 h 67"/>
                    <a:gd name="T2" fmla="*/ 23 w 61"/>
                    <a:gd name="T3" fmla="*/ 67 h 67"/>
                    <a:gd name="T4" fmla="*/ 0 w 61"/>
                    <a:gd name="T5" fmla="*/ 0 h 67"/>
                    <a:gd name="T6" fmla="*/ 27 w 61"/>
                    <a:gd name="T7" fmla="*/ 36 h 67"/>
                    <a:gd name="T8" fmla="*/ 61 w 61"/>
                    <a:gd name="T9" fmla="*/ 7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1"/>
                    <a:gd name="T16" fmla="*/ 0 h 67"/>
                    <a:gd name="T17" fmla="*/ 61 w 61"/>
                    <a:gd name="T18" fmla="*/ 67 h 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1" h="67">
                      <a:moveTo>
                        <a:pt x="61" y="7"/>
                      </a:moveTo>
                      <a:lnTo>
                        <a:pt x="23" y="67"/>
                      </a:lnTo>
                      <a:lnTo>
                        <a:pt x="0" y="0"/>
                      </a:lnTo>
                      <a:lnTo>
                        <a:pt x="27" y="36"/>
                      </a:lnTo>
                      <a:lnTo>
                        <a:pt x="61" y="7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4" name="Line 281"/>
                <p:cNvSpPr>
                  <a:spLocks noChangeShapeType="1"/>
                </p:cNvSpPr>
                <p:nvPr/>
              </p:nvSpPr>
              <p:spPr bwMode="auto">
                <a:xfrm>
                  <a:off x="1196" y="3685"/>
                  <a:ext cx="103" cy="116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5" name="Freeform 282"/>
                <p:cNvSpPr>
                  <a:spLocks/>
                </p:cNvSpPr>
                <p:nvPr/>
              </p:nvSpPr>
              <p:spPr bwMode="auto">
                <a:xfrm>
                  <a:off x="1234" y="3732"/>
                  <a:ext cx="65" cy="69"/>
                </a:xfrm>
                <a:custGeom>
                  <a:avLst/>
                  <a:gdLst>
                    <a:gd name="T0" fmla="*/ 47 w 65"/>
                    <a:gd name="T1" fmla="*/ 0 h 69"/>
                    <a:gd name="T2" fmla="*/ 65 w 65"/>
                    <a:gd name="T3" fmla="*/ 69 h 69"/>
                    <a:gd name="T4" fmla="*/ 0 w 65"/>
                    <a:gd name="T5" fmla="*/ 45 h 69"/>
                    <a:gd name="T6" fmla="*/ 45 w 65"/>
                    <a:gd name="T7" fmla="*/ 46 h 69"/>
                    <a:gd name="T8" fmla="*/ 47 w 65"/>
                    <a:gd name="T9" fmla="*/ 0 h 6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5"/>
                    <a:gd name="T16" fmla="*/ 0 h 69"/>
                    <a:gd name="T17" fmla="*/ 65 w 65"/>
                    <a:gd name="T18" fmla="*/ 69 h 6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5" h="69">
                      <a:moveTo>
                        <a:pt x="47" y="0"/>
                      </a:moveTo>
                      <a:lnTo>
                        <a:pt x="65" y="69"/>
                      </a:lnTo>
                      <a:lnTo>
                        <a:pt x="0" y="45"/>
                      </a:lnTo>
                      <a:lnTo>
                        <a:pt x="45" y="46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6" name="Line 283"/>
                <p:cNvSpPr>
                  <a:spLocks noChangeShapeType="1"/>
                </p:cNvSpPr>
                <p:nvPr/>
              </p:nvSpPr>
              <p:spPr bwMode="auto">
                <a:xfrm flipH="1">
                  <a:off x="803" y="3060"/>
                  <a:ext cx="13" cy="135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" name="Freeform 284"/>
                <p:cNvSpPr>
                  <a:spLocks/>
                </p:cNvSpPr>
                <p:nvPr/>
              </p:nvSpPr>
              <p:spPr bwMode="auto">
                <a:xfrm>
                  <a:off x="778" y="3125"/>
                  <a:ext cx="61" cy="70"/>
                </a:xfrm>
                <a:custGeom>
                  <a:avLst/>
                  <a:gdLst>
                    <a:gd name="T0" fmla="*/ 61 w 61"/>
                    <a:gd name="T1" fmla="*/ 9 h 70"/>
                    <a:gd name="T2" fmla="*/ 25 w 61"/>
                    <a:gd name="T3" fmla="*/ 70 h 70"/>
                    <a:gd name="T4" fmla="*/ 0 w 61"/>
                    <a:gd name="T5" fmla="*/ 0 h 70"/>
                    <a:gd name="T6" fmla="*/ 28 w 61"/>
                    <a:gd name="T7" fmla="*/ 37 h 70"/>
                    <a:gd name="T8" fmla="*/ 61 w 61"/>
                    <a:gd name="T9" fmla="*/ 9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1"/>
                    <a:gd name="T16" fmla="*/ 0 h 70"/>
                    <a:gd name="T17" fmla="*/ 61 w 61"/>
                    <a:gd name="T18" fmla="*/ 70 h 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1" h="70">
                      <a:moveTo>
                        <a:pt x="61" y="9"/>
                      </a:moveTo>
                      <a:lnTo>
                        <a:pt x="25" y="70"/>
                      </a:lnTo>
                      <a:lnTo>
                        <a:pt x="0" y="0"/>
                      </a:lnTo>
                      <a:lnTo>
                        <a:pt x="28" y="37"/>
                      </a:lnTo>
                      <a:lnTo>
                        <a:pt x="61" y="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8" name="Line 285"/>
                <p:cNvSpPr>
                  <a:spLocks noChangeShapeType="1"/>
                </p:cNvSpPr>
                <p:nvPr/>
              </p:nvSpPr>
              <p:spPr bwMode="auto">
                <a:xfrm>
                  <a:off x="1107" y="3001"/>
                  <a:ext cx="99" cy="116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9" name="Freeform 286"/>
                <p:cNvSpPr>
                  <a:spLocks/>
                </p:cNvSpPr>
                <p:nvPr/>
              </p:nvSpPr>
              <p:spPr bwMode="auto">
                <a:xfrm>
                  <a:off x="1142" y="3048"/>
                  <a:ext cx="64" cy="69"/>
                </a:xfrm>
                <a:custGeom>
                  <a:avLst/>
                  <a:gdLst>
                    <a:gd name="T0" fmla="*/ 46 w 64"/>
                    <a:gd name="T1" fmla="*/ 0 h 69"/>
                    <a:gd name="T2" fmla="*/ 64 w 64"/>
                    <a:gd name="T3" fmla="*/ 69 h 69"/>
                    <a:gd name="T4" fmla="*/ 0 w 64"/>
                    <a:gd name="T5" fmla="*/ 43 h 69"/>
                    <a:gd name="T6" fmla="*/ 44 w 64"/>
                    <a:gd name="T7" fmla="*/ 45 h 69"/>
                    <a:gd name="T8" fmla="*/ 46 w 64"/>
                    <a:gd name="T9" fmla="*/ 0 h 6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4"/>
                    <a:gd name="T16" fmla="*/ 0 h 69"/>
                    <a:gd name="T17" fmla="*/ 64 w 64"/>
                    <a:gd name="T18" fmla="*/ 69 h 6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4" h="69">
                      <a:moveTo>
                        <a:pt x="46" y="0"/>
                      </a:moveTo>
                      <a:lnTo>
                        <a:pt x="64" y="69"/>
                      </a:lnTo>
                      <a:lnTo>
                        <a:pt x="0" y="43"/>
                      </a:lnTo>
                      <a:lnTo>
                        <a:pt x="44" y="45"/>
                      </a:lnTo>
                      <a:lnTo>
                        <a:pt x="4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0" name="Freeform 287"/>
                <p:cNvSpPr>
                  <a:spLocks/>
                </p:cNvSpPr>
                <p:nvPr/>
              </p:nvSpPr>
              <p:spPr bwMode="auto">
                <a:xfrm>
                  <a:off x="557" y="2949"/>
                  <a:ext cx="558" cy="109"/>
                </a:xfrm>
                <a:custGeom>
                  <a:avLst/>
                  <a:gdLst>
                    <a:gd name="T0" fmla="*/ 13 w 558"/>
                    <a:gd name="T1" fmla="*/ 24 h 109"/>
                    <a:gd name="T2" fmla="*/ 28 w 558"/>
                    <a:gd name="T3" fmla="*/ 35 h 109"/>
                    <a:gd name="T4" fmla="*/ 43 w 558"/>
                    <a:gd name="T5" fmla="*/ 45 h 109"/>
                    <a:gd name="T6" fmla="*/ 59 w 558"/>
                    <a:gd name="T7" fmla="*/ 56 h 109"/>
                    <a:gd name="T8" fmla="*/ 76 w 558"/>
                    <a:gd name="T9" fmla="*/ 64 h 109"/>
                    <a:gd name="T10" fmla="*/ 137 w 558"/>
                    <a:gd name="T11" fmla="*/ 88 h 109"/>
                    <a:gd name="T12" fmla="*/ 153 w 558"/>
                    <a:gd name="T13" fmla="*/ 94 h 109"/>
                    <a:gd name="T14" fmla="*/ 171 w 558"/>
                    <a:gd name="T15" fmla="*/ 97 h 109"/>
                    <a:gd name="T16" fmla="*/ 190 w 558"/>
                    <a:gd name="T17" fmla="*/ 100 h 109"/>
                    <a:gd name="T18" fmla="*/ 219 w 558"/>
                    <a:gd name="T19" fmla="*/ 106 h 109"/>
                    <a:gd name="T20" fmla="*/ 239 w 558"/>
                    <a:gd name="T21" fmla="*/ 107 h 109"/>
                    <a:gd name="T22" fmla="*/ 257 w 558"/>
                    <a:gd name="T23" fmla="*/ 109 h 109"/>
                    <a:gd name="T24" fmla="*/ 307 w 558"/>
                    <a:gd name="T25" fmla="*/ 107 h 109"/>
                    <a:gd name="T26" fmla="*/ 327 w 558"/>
                    <a:gd name="T27" fmla="*/ 106 h 109"/>
                    <a:gd name="T28" fmla="*/ 357 w 558"/>
                    <a:gd name="T29" fmla="*/ 102 h 109"/>
                    <a:gd name="T30" fmla="*/ 385 w 558"/>
                    <a:gd name="T31" fmla="*/ 97 h 109"/>
                    <a:gd name="T32" fmla="*/ 403 w 558"/>
                    <a:gd name="T33" fmla="*/ 92 h 109"/>
                    <a:gd name="T34" fmla="*/ 419 w 558"/>
                    <a:gd name="T35" fmla="*/ 87 h 109"/>
                    <a:gd name="T36" fmla="*/ 464 w 558"/>
                    <a:gd name="T37" fmla="*/ 71 h 109"/>
                    <a:gd name="T38" fmla="*/ 489 w 558"/>
                    <a:gd name="T39" fmla="*/ 59 h 109"/>
                    <a:gd name="T40" fmla="*/ 512 w 558"/>
                    <a:gd name="T41" fmla="*/ 45 h 109"/>
                    <a:gd name="T42" fmla="*/ 535 w 558"/>
                    <a:gd name="T43" fmla="*/ 28 h 109"/>
                    <a:gd name="T44" fmla="*/ 550 w 558"/>
                    <a:gd name="T45" fmla="*/ 16 h 109"/>
                    <a:gd name="T46" fmla="*/ 552 w 558"/>
                    <a:gd name="T47" fmla="*/ 0 h 109"/>
                    <a:gd name="T48" fmla="*/ 537 w 558"/>
                    <a:gd name="T49" fmla="*/ 11 h 109"/>
                    <a:gd name="T50" fmla="*/ 522 w 558"/>
                    <a:gd name="T51" fmla="*/ 23 h 109"/>
                    <a:gd name="T52" fmla="*/ 499 w 558"/>
                    <a:gd name="T53" fmla="*/ 35 h 109"/>
                    <a:gd name="T54" fmla="*/ 466 w 558"/>
                    <a:gd name="T55" fmla="*/ 52 h 109"/>
                    <a:gd name="T56" fmla="*/ 426 w 558"/>
                    <a:gd name="T57" fmla="*/ 71 h 109"/>
                    <a:gd name="T58" fmla="*/ 408 w 558"/>
                    <a:gd name="T59" fmla="*/ 76 h 109"/>
                    <a:gd name="T60" fmla="*/ 390 w 558"/>
                    <a:gd name="T61" fmla="*/ 81 h 109"/>
                    <a:gd name="T62" fmla="*/ 362 w 558"/>
                    <a:gd name="T63" fmla="*/ 87 h 109"/>
                    <a:gd name="T64" fmla="*/ 335 w 558"/>
                    <a:gd name="T65" fmla="*/ 92 h 109"/>
                    <a:gd name="T66" fmla="*/ 317 w 558"/>
                    <a:gd name="T67" fmla="*/ 94 h 109"/>
                    <a:gd name="T68" fmla="*/ 297 w 558"/>
                    <a:gd name="T69" fmla="*/ 95 h 109"/>
                    <a:gd name="T70" fmla="*/ 248 w 558"/>
                    <a:gd name="T71" fmla="*/ 94 h 109"/>
                    <a:gd name="T72" fmla="*/ 229 w 558"/>
                    <a:gd name="T73" fmla="*/ 92 h 109"/>
                    <a:gd name="T74" fmla="*/ 213 w 558"/>
                    <a:gd name="T75" fmla="*/ 90 h 109"/>
                    <a:gd name="T76" fmla="*/ 185 w 558"/>
                    <a:gd name="T77" fmla="*/ 85 h 109"/>
                    <a:gd name="T78" fmla="*/ 167 w 558"/>
                    <a:gd name="T79" fmla="*/ 81 h 109"/>
                    <a:gd name="T80" fmla="*/ 148 w 558"/>
                    <a:gd name="T81" fmla="*/ 76 h 109"/>
                    <a:gd name="T82" fmla="*/ 130 w 558"/>
                    <a:gd name="T83" fmla="*/ 71 h 109"/>
                    <a:gd name="T84" fmla="*/ 74 w 558"/>
                    <a:gd name="T85" fmla="*/ 45 h 109"/>
                    <a:gd name="T86" fmla="*/ 57 w 558"/>
                    <a:gd name="T87" fmla="*/ 37 h 109"/>
                    <a:gd name="T88" fmla="*/ 43 w 558"/>
                    <a:gd name="T89" fmla="*/ 30 h 109"/>
                    <a:gd name="T90" fmla="*/ 28 w 558"/>
                    <a:gd name="T91" fmla="*/ 19 h 109"/>
                    <a:gd name="T92" fmla="*/ 6 w 558"/>
                    <a:gd name="T93" fmla="*/ 4 h 109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558"/>
                    <a:gd name="T142" fmla="*/ 0 h 109"/>
                    <a:gd name="T143" fmla="*/ 558 w 558"/>
                    <a:gd name="T144" fmla="*/ 109 h 109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558" h="109">
                      <a:moveTo>
                        <a:pt x="0" y="14"/>
                      </a:moveTo>
                      <a:lnTo>
                        <a:pt x="13" y="24"/>
                      </a:lnTo>
                      <a:lnTo>
                        <a:pt x="21" y="30"/>
                      </a:lnTo>
                      <a:lnTo>
                        <a:pt x="28" y="35"/>
                      </a:lnTo>
                      <a:lnTo>
                        <a:pt x="36" y="40"/>
                      </a:lnTo>
                      <a:lnTo>
                        <a:pt x="43" y="45"/>
                      </a:lnTo>
                      <a:lnTo>
                        <a:pt x="51" y="50"/>
                      </a:lnTo>
                      <a:lnTo>
                        <a:pt x="59" y="56"/>
                      </a:lnTo>
                      <a:lnTo>
                        <a:pt x="67" y="59"/>
                      </a:lnTo>
                      <a:lnTo>
                        <a:pt x="76" y="64"/>
                      </a:lnTo>
                      <a:lnTo>
                        <a:pt x="127" y="85"/>
                      </a:lnTo>
                      <a:lnTo>
                        <a:pt x="137" y="88"/>
                      </a:lnTo>
                      <a:lnTo>
                        <a:pt x="145" y="90"/>
                      </a:lnTo>
                      <a:lnTo>
                        <a:pt x="153" y="94"/>
                      </a:lnTo>
                      <a:lnTo>
                        <a:pt x="163" y="95"/>
                      </a:lnTo>
                      <a:lnTo>
                        <a:pt x="171" y="97"/>
                      </a:lnTo>
                      <a:lnTo>
                        <a:pt x="181" y="99"/>
                      </a:lnTo>
                      <a:lnTo>
                        <a:pt x="190" y="100"/>
                      </a:lnTo>
                      <a:lnTo>
                        <a:pt x="209" y="104"/>
                      </a:lnTo>
                      <a:lnTo>
                        <a:pt x="219" y="106"/>
                      </a:lnTo>
                      <a:lnTo>
                        <a:pt x="229" y="106"/>
                      </a:lnTo>
                      <a:lnTo>
                        <a:pt x="239" y="107"/>
                      </a:lnTo>
                      <a:lnTo>
                        <a:pt x="248" y="107"/>
                      </a:lnTo>
                      <a:lnTo>
                        <a:pt x="257" y="109"/>
                      </a:lnTo>
                      <a:lnTo>
                        <a:pt x="297" y="109"/>
                      </a:lnTo>
                      <a:lnTo>
                        <a:pt x="307" y="107"/>
                      </a:lnTo>
                      <a:lnTo>
                        <a:pt x="317" y="107"/>
                      </a:lnTo>
                      <a:lnTo>
                        <a:pt x="327" y="106"/>
                      </a:lnTo>
                      <a:lnTo>
                        <a:pt x="335" y="106"/>
                      </a:lnTo>
                      <a:lnTo>
                        <a:pt x="357" y="102"/>
                      </a:lnTo>
                      <a:lnTo>
                        <a:pt x="365" y="100"/>
                      </a:lnTo>
                      <a:lnTo>
                        <a:pt x="385" y="97"/>
                      </a:lnTo>
                      <a:lnTo>
                        <a:pt x="393" y="95"/>
                      </a:lnTo>
                      <a:lnTo>
                        <a:pt x="403" y="92"/>
                      </a:lnTo>
                      <a:lnTo>
                        <a:pt x="411" y="90"/>
                      </a:lnTo>
                      <a:lnTo>
                        <a:pt x="419" y="87"/>
                      </a:lnTo>
                      <a:lnTo>
                        <a:pt x="429" y="85"/>
                      </a:lnTo>
                      <a:lnTo>
                        <a:pt x="464" y="71"/>
                      </a:lnTo>
                      <a:lnTo>
                        <a:pt x="472" y="66"/>
                      </a:lnTo>
                      <a:lnTo>
                        <a:pt x="489" y="59"/>
                      </a:lnTo>
                      <a:lnTo>
                        <a:pt x="505" y="49"/>
                      </a:lnTo>
                      <a:lnTo>
                        <a:pt x="512" y="45"/>
                      </a:lnTo>
                      <a:lnTo>
                        <a:pt x="529" y="33"/>
                      </a:lnTo>
                      <a:lnTo>
                        <a:pt x="535" y="28"/>
                      </a:lnTo>
                      <a:lnTo>
                        <a:pt x="543" y="21"/>
                      </a:lnTo>
                      <a:lnTo>
                        <a:pt x="550" y="16"/>
                      </a:lnTo>
                      <a:lnTo>
                        <a:pt x="558" y="11"/>
                      </a:lnTo>
                      <a:lnTo>
                        <a:pt x="552" y="0"/>
                      </a:lnTo>
                      <a:lnTo>
                        <a:pt x="543" y="5"/>
                      </a:lnTo>
                      <a:lnTo>
                        <a:pt x="537" y="11"/>
                      </a:lnTo>
                      <a:lnTo>
                        <a:pt x="529" y="18"/>
                      </a:lnTo>
                      <a:lnTo>
                        <a:pt x="522" y="23"/>
                      </a:lnTo>
                      <a:lnTo>
                        <a:pt x="505" y="31"/>
                      </a:lnTo>
                      <a:lnTo>
                        <a:pt x="499" y="35"/>
                      </a:lnTo>
                      <a:lnTo>
                        <a:pt x="482" y="45"/>
                      </a:lnTo>
                      <a:lnTo>
                        <a:pt x="466" y="52"/>
                      </a:lnTo>
                      <a:lnTo>
                        <a:pt x="457" y="57"/>
                      </a:lnTo>
                      <a:lnTo>
                        <a:pt x="426" y="71"/>
                      </a:lnTo>
                      <a:lnTo>
                        <a:pt x="416" y="73"/>
                      </a:lnTo>
                      <a:lnTo>
                        <a:pt x="408" y="76"/>
                      </a:lnTo>
                      <a:lnTo>
                        <a:pt x="400" y="78"/>
                      </a:lnTo>
                      <a:lnTo>
                        <a:pt x="390" y="81"/>
                      </a:lnTo>
                      <a:lnTo>
                        <a:pt x="381" y="83"/>
                      </a:lnTo>
                      <a:lnTo>
                        <a:pt x="362" y="87"/>
                      </a:lnTo>
                      <a:lnTo>
                        <a:pt x="353" y="88"/>
                      </a:lnTo>
                      <a:lnTo>
                        <a:pt x="335" y="92"/>
                      </a:lnTo>
                      <a:lnTo>
                        <a:pt x="327" y="92"/>
                      </a:lnTo>
                      <a:lnTo>
                        <a:pt x="317" y="94"/>
                      </a:lnTo>
                      <a:lnTo>
                        <a:pt x="307" y="94"/>
                      </a:lnTo>
                      <a:lnTo>
                        <a:pt x="297" y="95"/>
                      </a:lnTo>
                      <a:lnTo>
                        <a:pt x="257" y="95"/>
                      </a:lnTo>
                      <a:lnTo>
                        <a:pt x="248" y="94"/>
                      </a:lnTo>
                      <a:lnTo>
                        <a:pt x="239" y="94"/>
                      </a:lnTo>
                      <a:lnTo>
                        <a:pt x="229" y="92"/>
                      </a:lnTo>
                      <a:lnTo>
                        <a:pt x="219" y="92"/>
                      </a:lnTo>
                      <a:lnTo>
                        <a:pt x="213" y="90"/>
                      </a:lnTo>
                      <a:lnTo>
                        <a:pt x="193" y="87"/>
                      </a:lnTo>
                      <a:lnTo>
                        <a:pt x="185" y="85"/>
                      </a:lnTo>
                      <a:lnTo>
                        <a:pt x="175" y="83"/>
                      </a:lnTo>
                      <a:lnTo>
                        <a:pt x="167" y="81"/>
                      </a:lnTo>
                      <a:lnTo>
                        <a:pt x="157" y="80"/>
                      </a:lnTo>
                      <a:lnTo>
                        <a:pt x="148" y="76"/>
                      </a:lnTo>
                      <a:lnTo>
                        <a:pt x="140" y="75"/>
                      </a:lnTo>
                      <a:lnTo>
                        <a:pt x="130" y="71"/>
                      </a:lnTo>
                      <a:lnTo>
                        <a:pt x="82" y="50"/>
                      </a:lnTo>
                      <a:lnTo>
                        <a:pt x="74" y="45"/>
                      </a:lnTo>
                      <a:lnTo>
                        <a:pt x="66" y="42"/>
                      </a:lnTo>
                      <a:lnTo>
                        <a:pt x="57" y="37"/>
                      </a:lnTo>
                      <a:lnTo>
                        <a:pt x="49" y="35"/>
                      </a:lnTo>
                      <a:lnTo>
                        <a:pt x="43" y="30"/>
                      </a:lnTo>
                      <a:lnTo>
                        <a:pt x="34" y="24"/>
                      </a:lnTo>
                      <a:lnTo>
                        <a:pt x="28" y="19"/>
                      </a:lnTo>
                      <a:lnTo>
                        <a:pt x="19" y="14"/>
                      </a:lnTo>
                      <a:lnTo>
                        <a:pt x="6" y="4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1" name="Line 288"/>
                <p:cNvSpPr>
                  <a:spLocks noChangeShapeType="1"/>
                </p:cNvSpPr>
                <p:nvPr/>
              </p:nvSpPr>
              <p:spPr bwMode="auto">
                <a:xfrm flipH="1">
                  <a:off x="520" y="2994"/>
                  <a:ext cx="99" cy="116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2" name="Freeform 289"/>
                <p:cNvSpPr>
                  <a:spLocks/>
                </p:cNvSpPr>
                <p:nvPr/>
              </p:nvSpPr>
              <p:spPr bwMode="auto">
                <a:xfrm>
                  <a:off x="520" y="3041"/>
                  <a:ext cx="65" cy="69"/>
                </a:xfrm>
                <a:custGeom>
                  <a:avLst/>
                  <a:gdLst>
                    <a:gd name="T0" fmla="*/ 65 w 65"/>
                    <a:gd name="T1" fmla="*/ 43 h 69"/>
                    <a:gd name="T2" fmla="*/ 0 w 65"/>
                    <a:gd name="T3" fmla="*/ 69 h 69"/>
                    <a:gd name="T4" fmla="*/ 18 w 65"/>
                    <a:gd name="T5" fmla="*/ 0 h 69"/>
                    <a:gd name="T6" fmla="*/ 20 w 65"/>
                    <a:gd name="T7" fmla="*/ 45 h 69"/>
                    <a:gd name="T8" fmla="*/ 65 w 65"/>
                    <a:gd name="T9" fmla="*/ 43 h 6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5"/>
                    <a:gd name="T16" fmla="*/ 0 h 69"/>
                    <a:gd name="T17" fmla="*/ 65 w 65"/>
                    <a:gd name="T18" fmla="*/ 69 h 6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5" h="69">
                      <a:moveTo>
                        <a:pt x="65" y="43"/>
                      </a:moveTo>
                      <a:lnTo>
                        <a:pt x="0" y="69"/>
                      </a:lnTo>
                      <a:lnTo>
                        <a:pt x="18" y="0"/>
                      </a:lnTo>
                      <a:lnTo>
                        <a:pt x="20" y="45"/>
                      </a:lnTo>
                      <a:lnTo>
                        <a:pt x="65" y="4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3" name="Line 290"/>
                <p:cNvSpPr>
                  <a:spLocks noChangeShapeType="1"/>
                </p:cNvSpPr>
                <p:nvPr/>
              </p:nvSpPr>
              <p:spPr bwMode="auto">
                <a:xfrm flipH="1" flipV="1">
                  <a:off x="3035" y="3682"/>
                  <a:ext cx="102" cy="115"/>
                </a:xfrm>
                <a:prstGeom prst="line">
                  <a:avLst/>
                </a:pr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4" name="Freeform 291"/>
                <p:cNvSpPr>
                  <a:spLocks/>
                </p:cNvSpPr>
                <p:nvPr/>
              </p:nvSpPr>
              <p:spPr bwMode="auto">
                <a:xfrm>
                  <a:off x="3035" y="3682"/>
                  <a:ext cx="64" cy="69"/>
                </a:xfrm>
                <a:custGeom>
                  <a:avLst/>
                  <a:gdLst>
                    <a:gd name="T0" fmla="*/ 18 w 64"/>
                    <a:gd name="T1" fmla="*/ 69 h 69"/>
                    <a:gd name="T2" fmla="*/ 0 w 64"/>
                    <a:gd name="T3" fmla="*/ 0 h 69"/>
                    <a:gd name="T4" fmla="*/ 64 w 64"/>
                    <a:gd name="T5" fmla="*/ 24 h 69"/>
                    <a:gd name="T6" fmla="*/ 20 w 64"/>
                    <a:gd name="T7" fmla="*/ 22 h 69"/>
                    <a:gd name="T8" fmla="*/ 18 w 64"/>
                    <a:gd name="T9" fmla="*/ 69 h 6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4"/>
                    <a:gd name="T16" fmla="*/ 0 h 69"/>
                    <a:gd name="T17" fmla="*/ 64 w 64"/>
                    <a:gd name="T18" fmla="*/ 69 h 6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4" h="69">
                      <a:moveTo>
                        <a:pt x="18" y="69"/>
                      </a:moveTo>
                      <a:lnTo>
                        <a:pt x="0" y="0"/>
                      </a:lnTo>
                      <a:lnTo>
                        <a:pt x="64" y="24"/>
                      </a:lnTo>
                      <a:lnTo>
                        <a:pt x="20" y="22"/>
                      </a:lnTo>
                      <a:lnTo>
                        <a:pt x="18" y="6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45" name="Rectangle 292"/>
                <p:cNvSpPr>
                  <a:spLocks noChangeArrowheads="1"/>
                </p:cNvSpPr>
                <p:nvPr/>
              </p:nvSpPr>
              <p:spPr bwMode="auto">
                <a:xfrm>
                  <a:off x="1183" y="2970"/>
                  <a:ext cx="71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fr-FR" sz="2100">
                      <a:solidFill>
                        <a:srgbClr val="800000"/>
                      </a:solidFill>
                      <a:latin typeface="Times New Roman" pitchFamily="18" charset="0"/>
                    </a:rPr>
                    <a:t> t</a:t>
                  </a:r>
                  <a:endParaRPr lang="fr-FR">
                    <a:latin typeface="Calibri" pitchFamily="34" charset="0"/>
                  </a:endParaRPr>
                </a:p>
              </p:txBody>
            </p:sp>
            <p:sp>
              <p:nvSpPr>
                <p:cNvPr id="1346" name="Rectangle 293"/>
                <p:cNvSpPr>
                  <a:spLocks noChangeArrowheads="1"/>
                </p:cNvSpPr>
                <p:nvPr/>
              </p:nvSpPr>
              <p:spPr bwMode="auto">
                <a:xfrm>
                  <a:off x="1249" y="3068"/>
                  <a:ext cx="38" cy="10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fr-FR" sz="1200">
                      <a:solidFill>
                        <a:srgbClr val="800000"/>
                      </a:solidFill>
                      <a:latin typeface="Times New Roman" pitchFamily="18" charset="0"/>
                    </a:rPr>
                    <a:t>0</a:t>
                  </a:r>
                  <a:endParaRPr lang="fr-FR">
                    <a:latin typeface="Calibri" pitchFamily="34" charset="0"/>
                  </a:endParaRPr>
                </a:p>
              </p:txBody>
            </p:sp>
            <p:sp>
              <p:nvSpPr>
                <p:cNvPr id="1347" name="Rectangle 294"/>
                <p:cNvSpPr>
                  <a:spLocks noChangeArrowheads="1"/>
                </p:cNvSpPr>
                <p:nvPr/>
              </p:nvSpPr>
              <p:spPr bwMode="auto">
                <a:xfrm>
                  <a:off x="1372" y="3597"/>
                  <a:ext cx="37" cy="1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fr-FR" sz="2100">
                      <a:solidFill>
                        <a:srgbClr val="800000"/>
                      </a:solidFill>
                      <a:latin typeface="Times New Roman" pitchFamily="18" charset="0"/>
                    </a:rPr>
                    <a:t>t</a:t>
                  </a:r>
                  <a:endParaRPr lang="fr-FR">
                    <a:latin typeface="Calibri" pitchFamily="34" charset="0"/>
                  </a:endParaRPr>
                </a:p>
              </p:txBody>
            </p:sp>
            <p:sp>
              <p:nvSpPr>
                <p:cNvPr id="1348" name="Rectangle 295"/>
                <p:cNvSpPr>
                  <a:spLocks noChangeArrowheads="1"/>
                </p:cNvSpPr>
                <p:nvPr/>
              </p:nvSpPr>
              <p:spPr bwMode="auto">
                <a:xfrm>
                  <a:off x="1406" y="3695"/>
                  <a:ext cx="38" cy="1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r>
                    <a:rPr lang="fr-FR" sz="1200">
                      <a:solidFill>
                        <a:srgbClr val="800000"/>
                      </a:solidFill>
                      <a:latin typeface="Times New Roman" pitchFamily="18" charset="0"/>
                    </a:rPr>
                    <a:t>1</a:t>
                  </a:r>
                  <a:endParaRPr lang="fr-FR">
                    <a:latin typeface="Calibri" pitchFamily="34" charset="0"/>
                  </a:endParaRPr>
                </a:p>
              </p:txBody>
            </p:sp>
            <p:sp>
              <p:nvSpPr>
                <p:cNvPr id="1349" name="Rectangle 296"/>
                <p:cNvSpPr>
                  <a:spLocks noChangeArrowheads="1"/>
                </p:cNvSpPr>
                <p:nvPr/>
              </p:nvSpPr>
              <p:spPr bwMode="auto">
                <a:xfrm>
                  <a:off x="2049" y="3395"/>
                  <a:ext cx="2" cy="7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50" name="Rectangle 297"/>
                <p:cNvSpPr>
                  <a:spLocks noChangeArrowheads="1"/>
                </p:cNvSpPr>
                <p:nvPr/>
              </p:nvSpPr>
              <p:spPr bwMode="auto">
                <a:xfrm>
                  <a:off x="2051" y="3391"/>
                  <a:ext cx="2" cy="14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51" name="Rectangle 298"/>
                <p:cNvSpPr>
                  <a:spLocks noChangeArrowheads="1"/>
                </p:cNvSpPr>
                <p:nvPr/>
              </p:nvSpPr>
              <p:spPr bwMode="auto">
                <a:xfrm>
                  <a:off x="2053" y="3390"/>
                  <a:ext cx="1" cy="17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52" name="Rectangle 299"/>
                <p:cNvSpPr>
                  <a:spLocks noChangeArrowheads="1"/>
                </p:cNvSpPr>
                <p:nvPr/>
              </p:nvSpPr>
              <p:spPr bwMode="auto">
                <a:xfrm>
                  <a:off x="2054" y="3388"/>
                  <a:ext cx="2" cy="21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53" name="Rectangle 300"/>
                <p:cNvSpPr>
                  <a:spLocks noChangeArrowheads="1"/>
                </p:cNvSpPr>
                <p:nvPr/>
              </p:nvSpPr>
              <p:spPr bwMode="auto">
                <a:xfrm>
                  <a:off x="2056" y="3386"/>
                  <a:ext cx="2" cy="2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54" name="Rectangle 301"/>
                <p:cNvSpPr>
                  <a:spLocks noChangeArrowheads="1"/>
                </p:cNvSpPr>
                <p:nvPr/>
              </p:nvSpPr>
              <p:spPr bwMode="auto">
                <a:xfrm>
                  <a:off x="2058" y="3385"/>
                  <a:ext cx="1" cy="25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55" name="Rectangle 302"/>
                <p:cNvSpPr>
                  <a:spLocks noChangeArrowheads="1"/>
                </p:cNvSpPr>
                <p:nvPr/>
              </p:nvSpPr>
              <p:spPr bwMode="auto">
                <a:xfrm>
                  <a:off x="2059" y="3383"/>
                  <a:ext cx="2" cy="29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56" name="Rectangle 303"/>
                <p:cNvSpPr>
                  <a:spLocks noChangeArrowheads="1"/>
                </p:cNvSpPr>
                <p:nvPr/>
              </p:nvSpPr>
              <p:spPr bwMode="auto">
                <a:xfrm>
                  <a:off x="2061" y="3381"/>
                  <a:ext cx="2" cy="31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57" name="Rectangle 304"/>
                <p:cNvSpPr>
                  <a:spLocks noChangeArrowheads="1"/>
                </p:cNvSpPr>
                <p:nvPr/>
              </p:nvSpPr>
              <p:spPr bwMode="auto">
                <a:xfrm>
                  <a:off x="2063" y="3379"/>
                  <a:ext cx="1" cy="3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58" name="Rectangle 305"/>
                <p:cNvSpPr>
                  <a:spLocks noChangeArrowheads="1"/>
                </p:cNvSpPr>
                <p:nvPr/>
              </p:nvSpPr>
              <p:spPr bwMode="auto">
                <a:xfrm>
                  <a:off x="2064" y="3378"/>
                  <a:ext cx="4" cy="3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59" name="Rectangle 306"/>
                <p:cNvSpPr>
                  <a:spLocks noChangeArrowheads="1"/>
                </p:cNvSpPr>
                <p:nvPr/>
              </p:nvSpPr>
              <p:spPr bwMode="auto">
                <a:xfrm>
                  <a:off x="2068" y="3376"/>
                  <a:ext cx="3" cy="40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60" name="Rectangle 307"/>
                <p:cNvSpPr>
                  <a:spLocks noChangeArrowheads="1"/>
                </p:cNvSpPr>
                <p:nvPr/>
              </p:nvSpPr>
              <p:spPr bwMode="auto">
                <a:xfrm>
                  <a:off x="2071" y="3374"/>
                  <a:ext cx="2" cy="42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61" name="Rectangle 308"/>
                <p:cNvSpPr>
                  <a:spLocks noChangeArrowheads="1"/>
                </p:cNvSpPr>
                <p:nvPr/>
              </p:nvSpPr>
              <p:spPr bwMode="auto">
                <a:xfrm>
                  <a:off x="2073" y="3372"/>
                  <a:ext cx="1" cy="44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62" name="Rectangle 309"/>
                <p:cNvSpPr>
                  <a:spLocks noChangeArrowheads="1"/>
                </p:cNvSpPr>
                <p:nvPr/>
              </p:nvSpPr>
              <p:spPr bwMode="auto">
                <a:xfrm>
                  <a:off x="2074" y="3371"/>
                  <a:ext cx="4" cy="4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63" name="Rectangle 310"/>
                <p:cNvSpPr>
                  <a:spLocks noChangeArrowheads="1"/>
                </p:cNvSpPr>
                <p:nvPr/>
              </p:nvSpPr>
              <p:spPr bwMode="auto">
                <a:xfrm>
                  <a:off x="2078" y="3369"/>
                  <a:ext cx="1" cy="48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64" name="Rectangle 311"/>
                <p:cNvSpPr>
                  <a:spLocks noChangeArrowheads="1"/>
                </p:cNvSpPr>
                <p:nvPr/>
              </p:nvSpPr>
              <p:spPr bwMode="auto">
                <a:xfrm>
                  <a:off x="2079" y="3367"/>
                  <a:ext cx="4" cy="50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65" name="Rectangle 312"/>
                <p:cNvSpPr>
                  <a:spLocks noChangeArrowheads="1"/>
                </p:cNvSpPr>
                <p:nvPr/>
              </p:nvSpPr>
              <p:spPr bwMode="auto">
                <a:xfrm>
                  <a:off x="2083" y="3366"/>
                  <a:ext cx="3" cy="5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66" name="Rectangle 313"/>
                <p:cNvSpPr>
                  <a:spLocks noChangeArrowheads="1"/>
                </p:cNvSpPr>
                <p:nvPr/>
              </p:nvSpPr>
              <p:spPr bwMode="auto">
                <a:xfrm>
                  <a:off x="2086" y="3364"/>
                  <a:ext cx="2" cy="55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67" name="Rectangle 314"/>
                <p:cNvSpPr>
                  <a:spLocks noChangeArrowheads="1"/>
                </p:cNvSpPr>
                <p:nvPr/>
              </p:nvSpPr>
              <p:spPr bwMode="auto">
                <a:xfrm>
                  <a:off x="2088" y="3362"/>
                  <a:ext cx="1" cy="57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68" name="Rectangle 315"/>
                <p:cNvSpPr>
                  <a:spLocks noChangeArrowheads="1"/>
                </p:cNvSpPr>
                <p:nvPr/>
              </p:nvSpPr>
              <p:spPr bwMode="auto">
                <a:xfrm>
                  <a:off x="2089" y="3360"/>
                  <a:ext cx="3" cy="59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69" name="Rectangle 316"/>
                <p:cNvSpPr>
                  <a:spLocks noChangeArrowheads="1"/>
                </p:cNvSpPr>
                <p:nvPr/>
              </p:nvSpPr>
              <p:spPr bwMode="auto">
                <a:xfrm>
                  <a:off x="2092" y="3359"/>
                  <a:ext cx="2" cy="60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70" name="Rectangle 317"/>
                <p:cNvSpPr>
                  <a:spLocks noChangeArrowheads="1"/>
                </p:cNvSpPr>
                <p:nvPr/>
              </p:nvSpPr>
              <p:spPr bwMode="auto">
                <a:xfrm>
                  <a:off x="2094" y="3357"/>
                  <a:ext cx="3" cy="62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71" name="Rectangle 318"/>
                <p:cNvSpPr>
                  <a:spLocks noChangeArrowheads="1"/>
                </p:cNvSpPr>
                <p:nvPr/>
              </p:nvSpPr>
              <p:spPr bwMode="auto">
                <a:xfrm>
                  <a:off x="2097" y="3355"/>
                  <a:ext cx="4" cy="64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72" name="Rectangle 319"/>
                <p:cNvSpPr>
                  <a:spLocks noChangeArrowheads="1"/>
                </p:cNvSpPr>
                <p:nvPr/>
              </p:nvSpPr>
              <p:spPr bwMode="auto">
                <a:xfrm>
                  <a:off x="2101" y="3353"/>
                  <a:ext cx="3" cy="6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73" name="Rectangle 320"/>
                <p:cNvSpPr>
                  <a:spLocks noChangeArrowheads="1"/>
                </p:cNvSpPr>
                <p:nvPr/>
              </p:nvSpPr>
              <p:spPr bwMode="auto">
                <a:xfrm>
                  <a:off x="2104" y="3352"/>
                  <a:ext cx="2" cy="67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74" name="Rectangle 321"/>
                <p:cNvSpPr>
                  <a:spLocks noChangeArrowheads="1"/>
                </p:cNvSpPr>
                <p:nvPr/>
              </p:nvSpPr>
              <p:spPr bwMode="auto">
                <a:xfrm>
                  <a:off x="2106" y="3350"/>
                  <a:ext cx="3" cy="69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75" name="Rectangle 322"/>
                <p:cNvSpPr>
                  <a:spLocks noChangeArrowheads="1"/>
                </p:cNvSpPr>
                <p:nvPr/>
              </p:nvSpPr>
              <p:spPr bwMode="auto">
                <a:xfrm>
                  <a:off x="2109" y="3348"/>
                  <a:ext cx="3" cy="71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76" name="Rectangle 323"/>
                <p:cNvSpPr>
                  <a:spLocks noChangeArrowheads="1"/>
                </p:cNvSpPr>
                <p:nvPr/>
              </p:nvSpPr>
              <p:spPr bwMode="auto">
                <a:xfrm>
                  <a:off x="2112" y="3347"/>
                  <a:ext cx="4" cy="72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77" name="Rectangle 324"/>
                <p:cNvSpPr>
                  <a:spLocks noChangeArrowheads="1"/>
                </p:cNvSpPr>
                <p:nvPr/>
              </p:nvSpPr>
              <p:spPr bwMode="auto">
                <a:xfrm>
                  <a:off x="2116" y="3345"/>
                  <a:ext cx="5" cy="74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78" name="Rectangle 325"/>
                <p:cNvSpPr>
                  <a:spLocks noChangeArrowheads="1"/>
                </p:cNvSpPr>
                <p:nvPr/>
              </p:nvSpPr>
              <p:spPr bwMode="auto">
                <a:xfrm>
                  <a:off x="2121" y="3343"/>
                  <a:ext cx="3" cy="7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79" name="Rectangle 326"/>
                <p:cNvSpPr>
                  <a:spLocks noChangeArrowheads="1"/>
                </p:cNvSpPr>
                <p:nvPr/>
              </p:nvSpPr>
              <p:spPr bwMode="auto">
                <a:xfrm>
                  <a:off x="2124" y="3341"/>
                  <a:ext cx="3" cy="78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80" name="Rectangle 327"/>
                <p:cNvSpPr>
                  <a:spLocks noChangeArrowheads="1"/>
                </p:cNvSpPr>
                <p:nvPr/>
              </p:nvSpPr>
              <p:spPr bwMode="auto">
                <a:xfrm>
                  <a:off x="2127" y="3340"/>
                  <a:ext cx="3" cy="79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81" name="Rectangle 328"/>
                <p:cNvSpPr>
                  <a:spLocks noChangeArrowheads="1"/>
                </p:cNvSpPr>
                <p:nvPr/>
              </p:nvSpPr>
              <p:spPr bwMode="auto">
                <a:xfrm>
                  <a:off x="2130" y="3338"/>
                  <a:ext cx="4" cy="81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82" name="Rectangle 329"/>
                <p:cNvSpPr>
                  <a:spLocks noChangeArrowheads="1"/>
                </p:cNvSpPr>
                <p:nvPr/>
              </p:nvSpPr>
              <p:spPr bwMode="auto">
                <a:xfrm>
                  <a:off x="2134" y="3336"/>
                  <a:ext cx="3" cy="8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83" name="Rectangle 330"/>
                <p:cNvSpPr>
                  <a:spLocks noChangeArrowheads="1"/>
                </p:cNvSpPr>
                <p:nvPr/>
              </p:nvSpPr>
              <p:spPr bwMode="auto">
                <a:xfrm>
                  <a:off x="2137" y="3334"/>
                  <a:ext cx="3" cy="85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84" name="Rectangle 331"/>
                <p:cNvSpPr>
                  <a:spLocks noChangeArrowheads="1"/>
                </p:cNvSpPr>
                <p:nvPr/>
              </p:nvSpPr>
              <p:spPr bwMode="auto">
                <a:xfrm>
                  <a:off x="2140" y="3333"/>
                  <a:ext cx="4" cy="8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85" name="Rectangle 332"/>
                <p:cNvSpPr>
                  <a:spLocks noChangeArrowheads="1"/>
                </p:cNvSpPr>
                <p:nvPr/>
              </p:nvSpPr>
              <p:spPr bwMode="auto">
                <a:xfrm>
                  <a:off x="2144" y="3331"/>
                  <a:ext cx="3" cy="88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86" name="Rectangle 333"/>
                <p:cNvSpPr>
                  <a:spLocks noChangeArrowheads="1"/>
                </p:cNvSpPr>
                <p:nvPr/>
              </p:nvSpPr>
              <p:spPr bwMode="auto">
                <a:xfrm>
                  <a:off x="2147" y="3329"/>
                  <a:ext cx="3" cy="90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87" name="Rectangle 334"/>
                <p:cNvSpPr>
                  <a:spLocks noChangeArrowheads="1"/>
                </p:cNvSpPr>
                <p:nvPr/>
              </p:nvSpPr>
              <p:spPr bwMode="auto">
                <a:xfrm>
                  <a:off x="2150" y="3328"/>
                  <a:ext cx="4" cy="91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88" name="Rectangle 335"/>
                <p:cNvSpPr>
                  <a:spLocks noChangeArrowheads="1"/>
                </p:cNvSpPr>
                <p:nvPr/>
              </p:nvSpPr>
              <p:spPr bwMode="auto">
                <a:xfrm>
                  <a:off x="2154" y="3326"/>
                  <a:ext cx="3" cy="9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89" name="Rectangle 336"/>
                <p:cNvSpPr>
                  <a:spLocks noChangeArrowheads="1"/>
                </p:cNvSpPr>
                <p:nvPr/>
              </p:nvSpPr>
              <p:spPr bwMode="auto">
                <a:xfrm>
                  <a:off x="2157" y="3324"/>
                  <a:ext cx="2" cy="95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90" name="Rectangle 337"/>
                <p:cNvSpPr>
                  <a:spLocks noChangeArrowheads="1"/>
                </p:cNvSpPr>
                <p:nvPr/>
              </p:nvSpPr>
              <p:spPr bwMode="auto">
                <a:xfrm>
                  <a:off x="2159" y="3322"/>
                  <a:ext cx="3" cy="97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91" name="Rectangle 338"/>
                <p:cNvSpPr>
                  <a:spLocks noChangeArrowheads="1"/>
                </p:cNvSpPr>
                <p:nvPr/>
              </p:nvSpPr>
              <p:spPr bwMode="auto">
                <a:xfrm>
                  <a:off x="2162" y="3321"/>
                  <a:ext cx="3" cy="98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92" name="Rectangle 339"/>
                <p:cNvSpPr>
                  <a:spLocks noChangeArrowheads="1"/>
                </p:cNvSpPr>
                <p:nvPr/>
              </p:nvSpPr>
              <p:spPr bwMode="auto">
                <a:xfrm>
                  <a:off x="2165" y="3319"/>
                  <a:ext cx="5" cy="100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93" name="Rectangle 340"/>
                <p:cNvSpPr>
                  <a:spLocks noChangeArrowheads="1"/>
                </p:cNvSpPr>
                <p:nvPr/>
              </p:nvSpPr>
              <p:spPr bwMode="auto">
                <a:xfrm>
                  <a:off x="2170" y="3317"/>
                  <a:ext cx="3" cy="102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94" name="Rectangle 341"/>
                <p:cNvSpPr>
                  <a:spLocks noChangeArrowheads="1"/>
                </p:cNvSpPr>
                <p:nvPr/>
              </p:nvSpPr>
              <p:spPr bwMode="auto">
                <a:xfrm>
                  <a:off x="2173" y="3315"/>
                  <a:ext cx="4" cy="104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95" name="Rectangle 342"/>
                <p:cNvSpPr>
                  <a:spLocks noChangeArrowheads="1"/>
                </p:cNvSpPr>
                <p:nvPr/>
              </p:nvSpPr>
              <p:spPr bwMode="auto">
                <a:xfrm>
                  <a:off x="2177" y="3314"/>
                  <a:ext cx="3" cy="105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96" name="Rectangle 343"/>
                <p:cNvSpPr>
                  <a:spLocks noChangeArrowheads="1"/>
                </p:cNvSpPr>
                <p:nvPr/>
              </p:nvSpPr>
              <p:spPr bwMode="auto">
                <a:xfrm>
                  <a:off x="2180" y="3312"/>
                  <a:ext cx="3" cy="107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97" name="Rectangle 344"/>
                <p:cNvSpPr>
                  <a:spLocks noChangeArrowheads="1"/>
                </p:cNvSpPr>
                <p:nvPr/>
              </p:nvSpPr>
              <p:spPr bwMode="auto">
                <a:xfrm>
                  <a:off x="2183" y="3310"/>
                  <a:ext cx="5" cy="109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98" name="Rectangle 345"/>
                <p:cNvSpPr>
                  <a:spLocks noChangeArrowheads="1"/>
                </p:cNvSpPr>
                <p:nvPr/>
              </p:nvSpPr>
              <p:spPr bwMode="auto">
                <a:xfrm>
                  <a:off x="2188" y="3309"/>
                  <a:ext cx="5" cy="110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399" name="Rectangle 346"/>
                <p:cNvSpPr>
                  <a:spLocks noChangeArrowheads="1"/>
                </p:cNvSpPr>
                <p:nvPr/>
              </p:nvSpPr>
              <p:spPr bwMode="auto">
                <a:xfrm>
                  <a:off x="2193" y="3307"/>
                  <a:ext cx="4" cy="112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00" name="Rectangle 347"/>
                <p:cNvSpPr>
                  <a:spLocks noChangeArrowheads="1"/>
                </p:cNvSpPr>
                <p:nvPr/>
              </p:nvSpPr>
              <p:spPr bwMode="auto">
                <a:xfrm>
                  <a:off x="2197" y="3305"/>
                  <a:ext cx="3" cy="114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01" name="Rectangle 348"/>
                <p:cNvSpPr>
                  <a:spLocks noChangeArrowheads="1"/>
                </p:cNvSpPr>
                <p:nvPr/>
              </p:nvSpPr>
              <p:spPr bwMode="auto">
                <a:xfrm>
                  <a:off x="2200" y="3303"/>
                  <a:ext cx="3" cy="11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02" name="Rectangle 349"/>
                <p:cNvSpPr>
                  <a:spLocks noChangeArrowheads="1"/>
                </p:cNvSpPr>
                <p:nvPr/>
              </p:nvSpPr>
              <p:spPr bwMode="auto">
                <a:xfrm>
                  <a:off x="2203" y="3302"/>
                  <a:ext cx="4" cy="117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03" name="Rectangle 350"/>
                <p:cNvSpPr>
                  <a:spLocks noChangeArrowheads="1"/>
                </p:cNvSpPr>
                <p:nvPr/>
              </p:nvSpPr>
              <p:spPr bwMode="auto">
                <a:xfrm>
                  <a:off x="2207" y="3300"/>
                  <a:ext cx="5" cy="119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04" name="Rectangle 351"/>
                <p:cNvSpPr>
                  <a:spLocks noChangeArrowheads="1"/>
                </p:cNvSpPr>
                <p:nvPr/>
              </p:nvSpPr>
              <p:spPr bwMode="auto">
                <a:xfrm>
                  <a:off x="2212" y="3298"/>
                  <a:ext cx="3" cy="121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05" name="Rectangle 352"/>
                <p:cNvSpPr>
                  <a:spLocks noChangeArrowheads="1"/>
                </p:cNvSpPr>
                <p:nvPr/>
              </p:nvSpPr>
              <p:spPr bwMode="auto">
                <a:xfrm>
                  <a:off x="2215" y="3296"/>
                  <a:ext cx="3" cy="12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06" name="Rectangle 353"/>
                <p:cNvSpPr>
                  <a:spLocks noChangeArrowheads="1"/>
                </p:cNvSpPr>
                <p:nvPr/>
              </p:nvSpPr>
              <p:spPr bwMode="auto">
                <a:xfrm>
                  <a:off x="2218" y="3295"/>
                  <a:ext cx="3" cy="124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07" name="Rectangle 354"/>
                <p:cNvSpPr>
                  <a:spLocks noChangeArrowheads="1"/>
                </p:cNvSpPr>
                <p:nvPr/>
              </p:nvSpPr>
              <p:spPr bwMode="auto">
                <a:xfrm>
                  <a:off x="2221" y="3293"/>
                  <a:ext cx="5" cy="12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08" name="Rectangle 355"/>
                <p:cNvSpPr>
                  <a:spLocks noChangeArrowheads="1"/>
                </p:cNvSpPr>
                <p:nvPr/>
              </p:nvSpPr>
              <p:spPr bwMode="auto">
                <a:xfrm>
                  <a:off x="2226" y="3291"/>
                  <a:ext cx="5" cy="128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09" name="Rectangle 356"/>
                <p:cNvSpPr>
                  <a:spLocks noChangeArrowheads="1"/>
                </p:cNvSpPr>
                <p:nvPr/>
              </p:nvSpPr>
              <p:spPr bwMode="auto">
                <a:xfrm>
                  <a:off x="2231" y="3290"/>
                  <a:ext cx="5" cy="129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10" name="Rectangle 357"/>
                <p:cNvSpPr>
                  <a:spLocks noChangeArrowheads="1"/>
                </p:cNvSpPr>
                <p:nvPr/>
              </p:nvSpPr>
              <p:spPr bwMode="auto">
                <a:xfrm>
                  <a:off x="2236" y="3288"/>
                  <a:ext cx="5" cy="131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11" name="Rectangle 358"/>
                <p:cNvSpPr>
                  <a:spLocks noChangeArrowheads="1"/>
                </p:cNvSpPr>
                <p:nvPr/>
              </p:nvSpPr>
              <p:spPr bwMode="auto">
                <a:xfrm>
                  <a:off x="2241" y="3286"/>
                  <a:ext cx="5" cy="13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12" name="Rectangle 359"/>
                <p:cNvSpPr>
                  <a:spLocks noChangeArrowheads="1"/>
                </p:cNvSpPr>
                <p:nvPr/>
              </p:nvSpPr>
              <p:spPr bwMode="auto">
                <a:xfrm>
                  <a:off x="2246" y="3284"/>
                  <a:ext cx="5" cy="135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13" name="Rectangle 360"/>
                <p:cNvSpPr>
                  <a:spLocks noChangeArrowheads="1"/>
                </p:cNvSpPr>
                <p:nvPr/>
              </p:nvSpPr>
              <p:spPr bwMode="auto">
                <a:xfrm>
                  <a:off x="2251" y="3283"/>
                  <a:ext cx="5" cy="13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14" name="Rectangle 361"/>
                <p:cNvSpPr>
                  <a:spLocks noChangeArrowheads="1"/>
                </p:cNvSpPr>
                <p:nvPr/>
              </p:nvSpPr>
              <p:spPr bwMode="auto">
                <a:xfrm>
                  <a:off x="2256" y="3281"/>
                  <a:ext cx="7" cy="138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15" name="Rectangle 362"/>
                <p:cNvSpPr>
                  <a:spLocks noChangeArrowheads="1"/>
                </p:cNvSpPr>
                <p:nvPr/>
              </p:nvSpPr>
              <p:spPr bwMode="auto">
                <a:xfrm>
                  <a:off x="2263" y="3279"/>
                  <a:ext cx="5" cy="140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16" name="Rectangle 363"/>
                <p:cNvSpPr>
                  <a:spLocks noChangeArrowheads="1"/>
                </p:cNvSpPr>
                <p:nvPr/>
              </p:nvSpPr>
              <p:spPr bwMode="auto">
                <a:xfrm>
                  <a:off x="2268" y="3277"/>
                  <a:ext cx="5" cy="142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17" name="Rectangle 364"/>
                <p:cNvSpPr>
                  <a:spLocks noChangeArrowheads="1"/>
                </p:cNvSpPr>
                <p:nvPr/>
              </p:nvSpPr>
              <p:spPr bwMode="auto">
                <a:xfrm>
                  <a:off x="2273" y="3276"/>
                  <a:ext cx="5" cy="14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18" name="Rectangle 365"/>
                <p:cNvSpPr>
                  <a:spLocks noChangeArrowheads="1"/>
                </p:cNvSpPr>
                <p:nvPr/>
              </p:nvSpPr>
              <p:spPr bwMode="auto">
                <a:xfrm>
                  <a:off x="2278" y="3274"/>
                  <a:ext cx="5" cy="145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19" name="Rectangle 366"/>
                <p:cNvSpPr>
                  <a:spLocks noChangeArrowheads="1"/>
                </p:cNvSpPr>
                <p:nvPr/>
              </p:nvSpPr>
              <p:spPr bwMode="auto">
                <a:xfrm>
                  <a:off x="2283" y="3272"/>
                  <a:ext cx="5" cy="147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20" name="Rectangle 367"/>
                <p:cNvSpPr>
                  <a:spLocks noChangeArrowheads="1"/>
                </p:cNvSpPr>
                <p:nvPr/>
              </p:nvSpPr>
              <p:spPr bwMode="auto">
                <a:xfrm>
                  <a:off x="2288" y="3271"/>
                  <a:ext cx="5" cy="148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21" name="Rectangle 368"/>
                <p:cNvSpPr>
                  <a:spLocks noChangeArrowheads="1"/>
                </p:cNvSpPr>
                <p:nvPr/>
              </p:nvSpPr>
              <p:spPr bwMode="auto">
                <a:xfrm>
                  <a:off x="2293" y="3269"/>
                  <a:ext cx="6" cy="150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22" name="Rectangle 369"/>
                <p:cNvSpPr>
                  <a:spLocks noChangeArrowheads="1"/>
                </p:cNvSpPr>
                <p:nvPr/>
              </p:nvSpPr>
              <p:spPr bwMode="auto">
                <a:xfrm>
                  <a:off x="2299" y="3267"/>
                  <a:ext cx="10" cy="152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23" name="Rectangle 370"/>
                <p:cNvSpPr>
                  <a:spLocks noChangeArrowheads="1"/>
                </p:cNvSpPr>
                <p:nvPr/>
              </p:nvSpPr>
              <p:spPr bwMode="auto">
                <a:xfrm>
                  <a:off x="2309" y="3265"/>
                  <a:ext cx="8" cy="154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24" name="Rectangle 371"/>
                <p:cNvSpPr>
                  <a:spLocks noChangeArrowheads="1"/>
                </p:cNvSpPr>
                <p:nvPr/>
              </p:nvSpPr>
              <p:spPr bwMode="auto">
                <a:xfrm>
                  <a:off x="2317" y="3264"/>
                  <a:ext cx="4" cy="155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25" name="Rectangle 372"/>
                <p:cNvSpPr>
                  <a:spLocks noChangeArrowheads="1"/>
                </p:cNvSpPr>
                <p:nvPr/>
              </p:nvSpPr>
              <p:spPr bwMode="auto">
                <a:xfrm>
                  <a:off x="2321" y="3262"/>
                  <a:ext cx="16" cy="157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26" name="Rectangle 373"/>
                <p:cNvSpPr>
                  <a:spLocks noChangeArrowheads="1"/>
                </p:cNvSpPr>
                <p:nvPr/>
              </p:nvSpPr>
              <p:spPr bwMode="auto">
                <a:xfrm>
                  <a:off x="2337" y="3260"/>
                  <a:ext cx="7" cy="159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27" name="Rectangle 374"/>
                <p:cNvSpPr>
                  <a:spLocks noChangeArrowheads="1"/>
                </p:cNvSpPr>
                <p:nvPr/>
              </p:nvSpPr>
              <p:spPr bwMode="auto">
                <a:xfrm>
                  <a:off x="2344" y="3260"/>
                  <a:ext cx="39" cy="159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28" name="Rectangle 375"/>
                <p:cNvSpPr>
                  <a:spLocks noChangeArrowheads="1"/>
                </p:cNvSpPr>
                <p:nvPr/>
              </p:nvSpPr>
              <p:spPr bwMode="auto">
                <a:xfrm>
                  <a:off x="2383" y="3262"/>
                  <a:ext cx="9" cy="157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29" name="Rectangle 376"/>
                <p:cNvSpPr>
                  <a:spLocks noChangeArrowheads="1"/>
                </p:cNvSpPr>
                <p:nvPr/>
              </p:nvSpPr>
              <p:spPr bwMode="auto">
                <a:xfrm>
                  <a:off x="2392" y="3264"/>
                  <a:ext cx="8" cy="155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30" name="Rectangle 377"/>
                <p:cNvSpPr>
                  <a:spLocks noChangeArrowheads="1"/>
                </p:cNvSpPr>
                <p:nvPr/>
              </p:nvSpPr>
              <p:spPr bwMode="auto">
                <a:xfrm>
                  <a:off x="2400" y="3265"/>
                  <a:ext cx="7" cy="154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31" name="Rectangle 378"/>
                <p:cNvSpPr>
                  <a:spLocks noChangeArrowheads="1"/>
                </p:cNvSpPr>
                <p:nvPr/>
              </p:nvSpPr>
              <p:spPr bwMode="auto">
                <a:xfrm>
                  <a:off x="2407" y="3267"/>
                  <a:ext cx="5" cy="152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32" name="Rectangle 379"/>
                <p:cNvSpPr>
                  <a:spLocks noChangeArrowheads="1"/>
                </p:cNvSpPr>
                <p:nvPr/>
              </p:nvSpPr>
              <p:spPr bwMode="auto">
                <a:xfrm>
                  <a:off x="2412" y="3269"/>
                  <a:ext cx="5" cy="150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33" name="Rectangle 380"/>
                <p:cNvSpPr>
                  <a:spLocks noChangeArrowheads="1"/>
                </p:cNvSpPr>
                <p:nvPr/>
              </p:nvSpPr>
              <p:spPr bwMode="auto">
                <a:xfrm>
                  <a:off x="2417" y="3271"/>
                  <a:ext cx="4" cy="148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34" name="Rectangle 381"/>
                <p:cNvSpPr>
                  <a:spLocks noChangeArrowheads="1"/>
                </p:cNvSpPr>
                <p:nvPr/>
              </p:nvSpPr>
              <p:spPr bwMode="auto">
                <a:xfrm>
                  <a:off x="2421" y="3272"/>
                  <a:ext cx="5" cy="147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35" name="Rectangle 382"/>
                <p:cNvSpPr>
                  <a:spLocks noChangeArrowheads="1"/>
                </p:cNvSpPr>
                <p:nvPr/>
              </p:nvSpPr>
              <p:spPr bwMode="auto">
                <a:xfrm>
                  <a:off x="2426" y="3274"/>
                  <a:ext cx="4" cy="145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36" name="Rectangle 383"/>
                <p:cNvSpPr>
                  <a:spLocks noChangeArrowheads="1"/>
                </p:cNvSpPr>
                <p:nvPr/>
              </p:nvSpPr>
              <p:spPr bwMode="auto">
                <a:xfrm>
                  <a:off x="2430" y="3276"/>
                  <a:ext cx="5" cy="143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37" name="Rectangle 384"/>
                <p:cNvSpPr>
                  <a:spLocks noChangeArrowheads="1"/>
                </p:cNvSpPr>
                <p:nvPr/>
              </p:nvSpPr>
              <p:spPr bwMode="auto">
                <a:xfrm>
                  <a:off x="2435" y="3277"/>
                  <a:ext cx="5" cy="142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38" name="Rectangle 385"/>
                <p:cNvSpPr>
                  <a:spLocks noChangeArrowheads="1"/>
                </p:cNvSpPr>
                <p:nvPr/>
              </p:nvSpPr>
              <p:spPr bwMode="auto">
                <a:xfrm>
                  <a:off x="2440" y="3279"/>
                  <a:ext cx="5" cy="140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39" name="Rectangle 386"/>
                <p:cNvSpPr>
                  <a:spLocks noChangeArrowheads="1"/>
                </p:cNvSpPr>
                <p:nvPr/>
              </p:nvSpPr>
              <p:spPr bwMode="auto">
                <a:xfrm>
                  <a:off x="2445" y="3281"/>
                  <a:ext cx="3" cy="138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40" name="Rectangle 387"/>
                <p:cNvSpPr>
                  <a:spLocks noChangeArrowheads="1"/>
                </p:cNvSpPr>
                <p:nvPr/>
              </p:nvSpPr>
              <p:spPr bwMode="auto">
                <a:xfrm>
                  <a:off x="2448" y="3283"/>
                  <a:ext cx="5" cy="136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41" name="Rectangle 388"/>
                <p:cNvSpPr>
                  <a:spLocks noChangeArrowheads="1"/>
                </p:cNvSpPr>
                <p:nvPr/>
              </p:nvSpPr>
              <p:spPr bwMode="auto">
                <a:xfrm>
                  <a:off x="2453" y="3284"/>
                  <a:ext cx="5" cy="135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42" name="Rectangle 389"/>
                <p:cNvSpPr>
                  <a:spLocks noChangeArrowheads="1"/>
                </p:cNvSpPr>
                <p:nvPr/>
              </p:nvSpPr>
              <p:spPr bwMode="auto">
                <a:xfrm>
                  <a:off x="2458" y="3286"/>
                  <a:ext cx="3" cy="133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43" name="Rectangle 390"/>
                <p:cNvSpPr>
                  <a:spLocks noChangeArrowheads="1"/>
                </p:cNvSpPr>
                <p:nvPr/>
              </p:nvSpPr>
              <p:spPr bwMode="auto">
                <a:xfrm>
                  <a:off x="2461" y="3288"/>
                  <a:ext cx="3" cy="131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44" name="Rectangle 391"/>
                <p:cNvSpPr>
                  <a:spLocks noChangeArrowheads="1"/>
                </p:cNvSpPr>
                <p:nvPr/>
              </p:nvSpPr>
              <p:spPr bwMode="auto">
                <a:xfrm>
                  <a:off x="2464" y="3290"/>
                  <a:ext cx="4" cy="129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45" name="Rectangle 392"/>
                <p:cNvSpPr>
                  <a:spLocks noChangeArrowheads="1"/>
                </p:cNvSpPr>
                <p:nvPr/>
              </p:nvSpPr>
              <p:spPr bwMode="auto">
                <a:xfrm>
                  <a:off x="2468" y="3291"/>
                  <a:ext cx="3" cy="128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46" name="Rectangle 393"/>
                <p:cNvSpPr>
                  <a:spLocks noChangeArrowheads="1"/>
                </p:cNvSpPr>
                <p:nvPr/>
              </p:nvSpPr>
              <p:spPr bwMode="auto">
                <a:xfrm>
                  <a:off x="2471" y="3293"/>
                  <a:ext cx="3" cy="126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47" name="Rectangle 394"/>
                <p:cNvSpPr>
                  <a:spLocks noChangeArrowheads="1"/>
                </p:cNvSpPr>
                <p:nvPr/>
              </p:nvSpPr>
              <p:spPr bwMode="auto">
                <a:xfrm>
                  <a:off x="2474" y="3295"/>
                  <a:ext cx="4" cy="124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48" name="Rectangle 395"/>
                <p:cNvSpPr>
                  <a:spLocks noChangeArrowheads="1"/>
                </p:cNvSpPr>
                <p:nvPr/>
              </p:nvSpPr>
              <p:spPr bwMode="auto">
                <a:xfrm>
                  <a:off x="2478" y="3296"/>
                  <a:ext cx="3" cy="123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49" name="Rectangle 396"/>
                <p:cNvSpPr>
                  <a:spLocks noChangeArrowheads="1"/>
                </p:cNvSpPr>
                <p:nvPr/>
              </p:nvSpPr>
              <p:spPr bwMode="auto">
                <a:xfrm>
                  <a:off x="2481" y="3298"/>
                  <a:ext cx="5" cy="121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50" name="Rectangle 397"/>
                <p:cNvSpPr>
                  <a:spLocks noChangeArrowheads="1"/>
                </p:cNvSpPr>
                <p:nvPr/>
              </p:nvSpPr>
              <p:spPr bwMode="auto">
                <a:xfrm>
                  <a:off x="2486" y="3300"/>
                  <a:ext cx="3" cy="119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51" name="Rectangle 398"/>
                <p:cNvSpPr>
                  <a:spLocks noChangeArrowheads="1"/>
                </p:cNvSpPr>
                <p:nvPr/>
              </p:nvSpPr>
              <p:spPr bwMode="auto">
                <a:xfrm>
                  <a:off x="2489" y="3302"/>
                  <a:ext cx="2" cy="117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52" name="Rectangle 399"/>
                <p:cNvSpPr>
                  <a:spLocks noChangeArrowheads="1"/>
                </p:cNvSpPr>
                <p:nvPr/>
              </p:nvSpPr>
              <p:spPr bwMode="auto">
                <a:xfrm>
                  <a:off x="2491" y="3302"/>
                  <a:ext cx="2" cy="117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53" name="Rectangle 400"/>
                <p:cNvSpPr>
                  <a:spLocks noChangeArrowheads="1"/>
                </p:cNvSpPr>
                <p:nvPr/>
              </p:nvSpPr>
              <p:spPr bwMode="auto">
                <a:xfrm>
                  <a:off x="2493" y="3303"/>
                  <a:ext cx="3" cy="116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54" name="Rectangle 401"/>
                <p:cNvSpPr>
                  <a:spLocks noChangeArrowheads="1"/>
                </p:cNvSpPr>
                <p:nvPr/>
              </p:nvSpPr>
              <p:spPr bwMode="auto">
                <a:xfrm>
                  <a:off x="2496" y="3305"/>
                  <a:ext cx="3" cy="114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55" name="Rectangle 402"/>
                <p:cNvSpPr>
                  <a:spLocks noChangeArrowheads="1"/>
                </p:cNvSpPr>
                <p:nvPr/>
              </p:nvSpPr>
              <p:spPr bwMode="auto">
                <a:xfrm>
                  <a:off x="2499" y="3307"/>
                  <a:ext cx="3" cy="112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56" name="Rectangle 403"/>
                <p:cNvSpPr>
                  <a:spLocks noChangeArrowheads="1"/>
                </p:cNvSpPr>
                <p:nvPr/>
              </p:nvSpPr>
              <p:spPr bwMode="auto">
                <a:xfrm>
                  <a:off x="2502" y="3309"/>
                  <a:ext cx="4" cy="110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57" name="Rectangle 404"/>
                <p:cNvSpPr>
                  <a:spLocks noChangeArrowheads="1"/>
                </p:cNvSpPr>
                <p:nvPr/>
              </p:nvSpPr>
              <p:spPr bwMode="auto">
                <a:xfrm>
                  <a:off x="2506" y="3310"/>
                  <a:ext cx="1" cy="109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58" name="Rectangle 405"/>
                <p:cNvSpPr>
                  <a:spLocks noChangeArrowheads="1"/>
                </p:cNvSpPr>
                <p:nvPr/>
              </p:nvSpPr>
              <p:spPr bwMode="auto">
                <a:xfrm>
                  <a:off x="2507" y="3312"/>
                  <a:ext cx="4" cy="107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59" name="Rectangle 406"/>
                <p:cNvSpPr>
                  <a:spLocks noChangeArrowheads="1"/>
                </p:cNvSpPr>
                <p:nvPr/>
              </p:nvSpPr>
              <p:spPr bwMode="auto">
                <a:xfrm>
                  <a:off x="2511" y="3314"/>
                  <a:ext cx="3" cy="105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60" name="Rectangle 407"/>
                <p:cNvSpPr>
                  <a:spLocks noChangeArrowheads="1"/>
                </p:cNvSpPr>
                <p:nvPr/>
              </p:nvSpPr>
              <p:spPr bwMode="auto">
                <a:xfrm>
                  <a:off x="2514" y="3315"/>
                  <a:ext cx="3" cy="104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61" name="Rectangle 408"/>
                <p:cNvSpPr>
                  <a:spLocks noChangeArrowheads="1"/>
                </p:cNvSpPr>
                <p:nvPr/>
              </p:nvSpPr>
              <p:spPr bwMode="auto">
                <a:xfrm>
                  <a:off x="2517" y="3317"/>
                  <a:ext cx="5" cy="102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62" name="Rectangle 409"/>
                <p:cNvSpPr>
                  <a:spLocks noChangeArrowheads="1"/>
                </p:cNvSpPr>
                <p:nvPr/>
              </p:nvSpPr>
              <p:spPr bwMode="auto">
                <a:xfrm>
                  <a:off x="2522" y="3319"/>
                  <a:ext cx="4" cy="100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63" name="Rectangle 410"/>
                <p:cNvSpPr>
                  <a:spLocks noChangeArrowheads="1"/>
                </p:cNvSpPr>
                <p:nvPr/>
              </p:nvSpPr>
              <p:spPr bwMode="auto">
                <a:xfrm>
                  <a:off x="2526" y="3321"/>
                  <a:ext cx="3" cy="98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64" name="Rectangle 411"/>
                <p:cNvSpPr>
                  <a:spLocks noChangeArrowheads="1"/>
                </p:cNvSpPr>
                <p:nvPr/>
              </p:nvSpPr>
              <p:spPr bwMode="auto">
                <a:xfrm>
                  <a:off x="2529" y="3322"/>
                  <a:ext cx="3" cy="97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465" name="Rectangle 412"/>
                <p:cNvSpPr>
                  <a:spLocks noChangeArrowheads="1"/>
                </p:cNvSpPr>
                <p:nvPr/>
              </p:nvSpPr>
              <p:spPr bwMode="auto">
                <a:xfrm>
                  <a:off x="2532" y="3324"/>
                  <a:ext cx="4" cy="95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</p:grpSp>
          <p:grpSp>
            <p:nvGrpSpPr>
              <p:cNvPr id="1048" name="Group 413"/>
              <p:cNvGrpSpPr>
                <a:grpSpLocks/>
              </p:cNvGrpSpPr>
              <p:nvPr/>
            </p:nvGrpSpPr>
            <p:grpSpPr bwMode="auto">
              <a:xfrm>
                <a:off x="3292" y="2089"/>
                <a:ext cx="1173" cy="479"/>
                <a:chOff x="2049" y="3258"/>
                <a:chExt cx="1173" cy="479"/>
              </a:xfrm>
            </p:grpSpPr>
            <p:sp>
              <p:nvSpPr>
                <p:cNvPr id="1066" name="Rectangle 414"/>
                <p:cNvSpPr>
                  <a:spLocks noChangeArrowheads="1"/>
                </p:cNvSpPr>
                <p:nvPr/>
              </p:nvSpPr>
              <p:spPr bwMode="auto">
                <a:xfrm>
                  <a:off x="2536" y="3326"/>
                  <a:ext cx="3" cy="93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67" name="Rectangle 415"/>
                <p:cNvSpPr>
                  <a:spLocks noChangeArrowheads="1"/>
                </p:cNvSpPr>
                <p:nvPr/>
              </p:nvSpPr>
              <p:spPr bwMode="auto">
                <a:xfrm>
                  <a:off x="2539" y="3328"/>
                  <a:ext cx="3" cy="91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68" name="Rectangle 416"/>
                <p:cNvSpPr>
                  <a:spLocks noChangeArrowheads="1"/>
                </p:cNvSpPr>
                <p:nvPr/>
              </p:nvSpPr>
              <p:spPr bwMode="auto">
                <a:xfrm>
                  <a:off x="2542" y="3329"/>
                  <a:ext cx="3" cy="90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69" name="Rectangle 417"/>
                <p:cNvSpPr>
                  <a:spLocks noChangeArrowheads="1"/>
                </p:cNvSpPr>
                <p:nvPr/>
              </p:nvSpPr>
              <p:spPr bwMode="auto">
                <a:xfrm>
                  <a:off x="2545" y="3331"/>
                  <a:ext cx="4" cy="88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70" name="Rectangle 418"/>
                <p:cNvSpPr>
                  <a:spLocks noChangeArrowheads="1"/>
                </p:cNvSpPr>
                <p:nvPr/>
              </p:nvSpPr>
              <p:spPr bwMode="auto">
                <a:xfrm>
                  <a:off x="2549" y="3333"/>
                  <a:ext cx="3" cy="86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71" name="Rectangle 419"/>
                <p:cNvSpPr>
                  <a:spLocks noChangeArrowheads="1"/>
                </p:cNvSpPr>
                <p:nvPr/>
              </p:nvSpPr>
              <p:spPr bwMode="auto">
                <a:xfrm>
                  <a:off x="2552" y="3334"/>
                  <a:ext cx="3" cy="85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72" name="Rectangle 420"/>
                <p:cNvSpPr>
                  <a:spLocks noChangeArrowheads="1"/>
                </p:cNvSpPr>
                <p:nvPr/>
              </p:nvSpPr>
              <p:spPr bwMode="auto">
                <a:xfrm>
                  <a:off x="2555" y="3336"/>
                  <a:ext cx="4" cy="83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73" name="Rectangle 421"/>
                <p:cNvSpPr>
                  <a:spLocks noChangeArrowheads="1"/>
                </p:cNvSpPr>
                <p:nvPr/>
              </p:nvSpPr>
              <p:spPr bwMode="auto">
                <a:xfrm>
                  <a:off x="2559" y="3338"/>
                  <a:ext cx="3" cy="81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74" name="Rectangle 422"/>
                <p:cNvSpPr>
                  <a:spLocks noChangeArrowheads="1"/>
                </p:cNvSpPr>
                <p:nvPr/>
              </p:nvSpPr>
              <p:spPr bwMode="auto">
                <a:xfrm>
                  <a:off x="2562" y="3340"/>
                  <a:ext cx="3" cy="79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75" name="Rectangle 423"/>
                <p:cNvSpPr>
                  <a:spLocks noChangeArrowheads="1"/>
                </p:cNvSpPr>
                <p:nvPr/>
              </p:nvSpPr>
              <p:spPr bwMode="auto">
                <a:xfrm>
                  <a:off x="2565" y="3341"/>
                  <a:ext cx="5" cy="78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76" name="Rectangle 424"/>
                <p:cNvSpPr>
                  <a:spLocks noChangeArrowheads="1"/>
                </p:cNvSpPr>
                <p:nvPr/>
              </p:nvSpPr>
              <p:spPr bwMode="auto">
                <a:xfrm>
                  <a:off x="2570" y="3343"/>
                  <a:ext cx="4" cy="76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77" name="Rectangle 425"/>
                <p:cNvSpPr>
                  <a:spLocks noChangeArrowheads="1"/>
                </p:cNvSpPr>
                <p:nvPr/>
              </p:nvSpPr>
              <p:spPr bwMode="auto">
                <a:xfrm>
                  <a:off x="2574" y="3345"/>
                  <a:ext cx="3" cy="74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78" name="Rectangle 426"/>
                <p:cNvSpPr>
                  <a:spLocks noChangeArrowheads="1"/>
                </p:cNvSpPr>
                <p:nvPr/>
              </p:nvSpPr>
              <p:spPr bwMode="auto">
                <a:xfrm>
                  <a:off x="2577" y="3347"/>
                  <a:ext cx="3" cy="72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79" name="Rectangle 427"/>
                <p:cNvSpPr>
                  <a:spLocks noChangeArrowheads="1"/>
                </p:cNvSpPr>
                <p:nvPr/>
              </p:nvSpPr>
              <p:spPr bwMode="auto">
                <a:xfrm>
                  <a:off x="2580" y="3348"/>
                  <a:ext cx="4" cy="71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80" name="Rectangle 428"/>
                <p:cNvSpPr>
                  <a:spLocks noChangeArrowheads="1"/>
                </p:cNvSpPr>
                <p:nvPr/>
              </p:nvSpPr>
              <p:spPr bwMode="auto">
                <a:xfrm>
                  <a:off x="2584" y="3350"/>
                  <a:ext cx="4" cy="69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81" name="Rectangle 429"/>
                <p:cNvSpPr>
                  <a:spLocks noChangeArrowheads="1"/>
                </p:cNvSpPr>
                <p:nvPr/>
              </p:nvSpPr>
              <p:spPr bwMode="auto">
                <a:xfrm>
                  <a:off x="2588" y="3352"/>
                  <a:ext cx="4" cy="67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82" name="Rectangle 430"/>
                <p:cNvSpPr>
                  <a:spLocks noChangeArrowheads="1"/>
                </p:cNvSpPr>
                <p:nvPr/>
              </p:nvSpPr>
              <p:spPr bwMode="auto">
                <a:xfrm>
                  <a:off x="2592" y="3353"/>
                  <a:ext cx="6" cy="66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83" name="Rectangle 431"/>
                <p:cNvSpPr>
                  <a:spLocks noChangeArrowheads="1"/>
                </p:cNvSpPr>
                <p:nvPr/>
              </p:nvSpPr>
              <p:spPr bwMode="auto">
                <a:xfrm>
                  <a:off x="2598" y="3355"/>
                  <a:ext cx="7" cy="64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84" name="Rectangle 432"/>
                <p:cNvSpPr>
                  <a:spLocks noChangeArrowheads="1"/>
                </p:cNvSpPr>
                <p:nvPr/>
              </p:nvSpPr>
              <p:spPr bwMode="auto">
                <a:xfrm>
                  <a:off x="2605" y="3357"/>
                  <a:ext cx="3" cy="62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85" name="Rectangle 433"/>
                <p:cNvSpPr>
                  <a:spLocks noChangeArrowheads="1"/>
                </p:cNvSpPr>
                <p:nvPr/>
              </p:nvSpPr>
              <p:spPr bwMode="auto">
                <a:xfrm>
                  <a:off x="2608" y="3359"/>
                  <a:ext cx="5" cy="60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86" name="Rectangle 434"/>
                <p:cNvSpPr>
                  <a:spLocks noChangeArrowheads="1"/>
                </p:cNvSpPr>
                <p:nvPr/>
              </p:nvSpPr>
              <p:spPr bwMode="auto">
                <a:xfrm>
                  <a:off x="2613" y="3360"/>
                  <a:ext cx="9" cy="59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87" name="Rectangle 435"/>
                <p:cNvSpPr>
                  <a:spLocks noChangeArrowheads="1"/>
                </p:cNvSpPr>
                <p:nvPr/>
              </p:nvSpPr>
              <p:spPr bwMode="auto">
                <a:xfrm>
                  <a:off x="2622" y="3362"/>
                  <a:ext cx="8" cy="57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88" name="Rectangle 436"/>
                <p:cNvSpPr>
                  <a:spLocks noChangeArrowheads="1"/>
                </p:cNvSpPr>
                <p:nvPr/>
              </p:nvSpPr>
              <p:spPr bwMode="auto">
                <a:xfrm>
                  <a:off x="2630" y="3364"/>
                  <a:ext cx="6" cy="55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89" name="Rectangle 437"/>
                <p:cNvSpPr>
                  <a:spLocks noChangeArrowheads="1"/>
                </p:cNvSpPr>
                <p:nvPr/>
              </p:nvSpPr>
              <p:spPr bwMode="auto">
                <a:xfrm>
                  <a:off x="2636" y="3366"/>
                  <a:ext cx="2" cy="53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90" name="Rectangle 438"/>
                <p:cNvSpPr>
                  <a:spLocks noChangeArrowheads="1"/>
                </p:cNvSpPr>
                <p:nvPr/>
              </p:nvSpPr>
              <p:spPr bwMode="auto">
                <a:xfrm>
                  <a:off x="2638" y="3366"/>
                  <a:ext cx="18" cy="53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91" name="Rectangle 439"/>
                <p:cNvSpPr>
                  <a:spLocks noChangeArrowheads="1"/>
                </p:cNvSpPr>
                <p:nvPr/>
              </p:nvSpPr>
              <p:spPr bwMode="auto">
                <a:xfrm>
                  <a:off x="2656" y="3364"/>
                  <a:ext cx="13" cy="55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92" name="Rectangle 440"/>
                <p:cNvSpPr>
                  <a:spLocks noChangeArrowheads="1"/>
                </p:cNvSpPr>
                <p:nvPr/>
              </p:nvSpPr>
              <p:spPr bwMode="auto">
                <a:xfrm>
                  <a:off x="2669" y="3362"/>
                  <a:ext cx="7" cy="57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93" name="Rectangle 441"/>
                <p:cNvSpPr>
                  <a:spLocks noChangeArrowheads="1"/>
                </p:cNvSpPr>
                <p:nvPr/>
              </p:nvSpPr>
              <p:spPr bwMode="auto">
                <a:xfrm>
                  <a:off x="2676" y="3360"/>
                  <a:ext cx="7" cy="59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94" name="Rectangle 442"/>
                <p:cNvSpPr>
                  <a:spLocks noChangeArrowheads="1"/>
                </p:cNvSpPr>
                <p:nvPr/>
              </p:nvSpPr>
              <p:spPr bwMode="auto">
                <a:xfrm>
                  <a:off x="2683" y="3359"/>
                  <a:ext cx="5" cy="60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95" name="Rectangle 443"/>
                <p:cNvSpPr>
                  <a:spLocks noChangeArrowheads="1"/>
                </p:cNvSpPr>
                <p:nvPr/>
              </p:nvSpPr>
              <p:spPr bwMode="auto">
                <a:xfrm>
                  <a:off x="2688" y="3357"/>
                  <a:ext cx="3" cy="62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96" name="Rectangle 444"/>
                <p:cNvSpPr>
                  <a:spLocks noChangeArrowheads="1"/>
                </p:cNvSpPr>
                <p:nvPr/>
              </p:nvSpPr>
              <p:spPr bwMode="auto">
                <a:xfrm>
                  <a:off x="2691" y="3355"/>
                  <a:ext cx="3" cy="64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97" name="Rectangle 445"/>
                <p:cNvSpPr>
                  <a:spLocks noChangeArrowheads="1"/>
                </p:cNvSpPr>
                <p:nvPr/>
              </p:nvSpPr>
              <p:spPr bwMode="auto">
                <a:xfrm>
                  <a:off x="2694" y="3353"/>
                  <a:ext cx="5" cy="66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98" name="Rectangle 446"/>
                <p:cNvSpPr>
                  <a:spLocks noChangeArrowheads="1"/>
                </p:cNvSpPr>
                <p:nvPr/>
              </p:nvSpPr>
              <p:spPr bwMode="auto">
                <a:xfrm>
                  <a:off x="2699" y="3352"/>
                  <a:ext cx="4" cy="67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099" name="Rectangle 447"/>
                <p:cNvSpPr>
                  <a:spLocks noChangeArrowheads="1"/>
                </p:cNvSpPr>
                <p:nvPr/>
              </p:nvSpPr>
              <p:spPr bwMode="auto">
                <a:xfrm>
                  <a:off x="2703" y="3350"/>
                  <a:ext cx="3" cy="69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00" name="Rectangle 448"/>
                <p:cNvSpPr>
                  <a:spLocks noChangeArrowheads="1"/>
                </p:cNvSpPr>
                <p:nvPr/>
              </p:nvSpPr>
              <p:spPr bwMode="auto">
                <a:xfrm>
                  <a:off x="2706" y="3348"/>
                  <a:ext cx="3" cy="71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01" name="Rectangle 449"/>
                <p:cNvSpPr>
                  <a:spLocks noChangeArrowheads="1"/>
                </p:cNvSpPr>
                <p:nvPr/>
              </p:nvSpPr>
              <p:spPr bwMode="auto">
                <a:xfrm>
                  <a:off x="2709" y="3347"/>
                  <a:ext cx="3" cy="72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02" name="Rectangle 450"/>
                <p:cNvSpPr>
                  <a:spLocks noChangeArrowheads="1"/>
                </p:cNvSpPr>
                <p:nvPr/>
              </p:nvSpPr>
              <p:spPr bwMode="auto">
                <a:xfrm>
                  <a:off x="2712" y="3345"/>
                  <a:ext cx="5" cy="74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03" name="Rectangle 451"/>
                <p:cNvSpPr>
                  <a:spLocks noChangeArrowheads="1"/>
                </p:cNvSpPr>
                <p:nvPr/>
              </p:nvSpPr>
              <p:spPr bwMode="auto">
                <a:xfrm>
                  <a:off x="2717" y="3343"/>
                  <a:ext cx="4" cy="76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04" name="Rectangle 452"/>
                <p:cNvSpPr>
                  <a:spLocks noChangeArrowheads="1"/>
                </p:cNvSpPr>
                <p:nvPr/>
              </p:nvSpPr>
              <p:spPr bwMode="auto">
                <a:xfrm>
                  <a:off x="2721" y="3341"/>
                  <a:ext cx="1" cy="78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05" name="Rectangle 453"/>
                <p:cNvSpPr>
                  <a:spLocks noChangeArrowheads="1"/>
                </p:cNvSpPr>
                <p:nvPr/>
              </p:nvSpPr>
              <p:spPr bwMode="auto">
                <a:xfrm>
                  <a:off x="2722" y="3340"/>
                  <a:ext cx="4" cy="79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06" name="Rectangle 454"/>
                <p:cNvSpPr>
                  <a:spLocks noChangeArrowheads="1"/>
                </p:cNvSpPr>
                <p:nvPr/>
              </p:nvSpPr>
              <p:spPr bwMode="auto">
                <a:xfrm>
                  <a:off x="2726" y="3338"/>
                  <a:ext cx="3" cy="81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07" name="Rectangle 455"/>
                <p:cNvSpPr>
                  <a:spLocks noChangeArrowheads="1"/>
                </p:cNvSpPr>
                <p:nvPr/>
              </p:nvSpPr>
              <p:spPr bwMode="auto">
                <a:xfrm>
                  <a:off x="2729" y="3336"/>
                  <a:ext cx="3" cy="83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08" name="Rectangle 456"/>
                <p:cNvSpPr>
                  <a:spLocks noChangeArrowheads="1"/>
                </p:cNvSpPr>
                <p:nvPr/>
              </p:nvSpPr>
              <p:spPr bwMode="auto">
                <a:xfrm>
                  <a:off x="2732" y="3334"/>
                  <a:ext cx="2" cy="85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09" name="Rectangle 457"/>
                <p:cNvSpPr>
                  <a:spLocks noChangeArrowheads="1"/>
                </p:cNvSpPr>
                <p:nvPr/>
              </p:nvSpPr>
              <p:spPr bwMode="auto">
                <a:xfrm>
                  <a:off x="2734" y="3333"/>
                  <a:ext cx="3" cy="86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10" name="Rectangle 458"/>
                <p:cNvSpPr>
                  <a:spLocks noChangeArrowheads="1"/>
                </p:cNvSpPr>
                <p:nvPr/>
              </p:nvSpPr>
              <p:spPr bwMode="auto">
                <a:xfrm>
                  <a:off x="2737" y="3331"/>
                  <a:ext cx="2" cy="88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11" name="Rectangle 459"/>
                <p:cNvSpPr>
                  <a:spLocks noChangeArrowheads="1"/>
                </p:cNvSpPr>
                <p:nvPr/>
              </p:nvSpPr>
              <p:spPr bwMode="auto">
                <a:xfrm>
                  <a:off x="2739" y="3329"/>
                  <a:ext cx="3" cy="90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12" name="Rectangle 460"/>
                <p:cNvSpPr>
                  <a:spLocks noChangeArrowheads="1"/>
                </p:cNvSpPr>
                <p:nvPr/>
              </p:nvSpPr>
              <p:spPr bwMode="auto">
                <a:xfrm>
                  <a:off x="2742" y="3328"/>
                  <a:ext cx="2" cy="91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13" name="Rectangle 461"/>
                <p:cNvSpPr>
                  <a:spLocks noChangeArrowheads="1"/>
                </p:cNvSpPr>
                <p:nvPr/>
              </p:nvSpPr>
              <p:spPr bwMode="auto">
                <a:xfrm>
                  <a:off x="2744" y="3326"/>
                  <a:ext cx="3" cy="93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14" name="Rectangle 462"/>
                <p:cNvSpPr>
                  <a:spLocks noChangeArrowheads="1"/>
                </p:cNvSpPr>
                <p:nvPr/>
              </p:nvSpPr>
              <p:spPr bwMode="auto">
                <a:xfrm>
                  <a:off x="2747" y="3324"/>
                  <a:ext cx="3" cy="95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15" name="Rectangle 463"/>
                <p:cNvSpPr>
                  <a:spLocks noChangeArrowheads="1"/>
                </p:cNvSpPr>
                <p:nvPr/>
              </p:nvSpPr>
              <p:spPr bwMode="auto">
                <a:xfrm>
                  <a:off x="2750" y="3322"/>
                  <a:ext cx="4" cy="97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16" name="Rectangle 464"/>
                <p:cNvSpPr>
                  <a:spLocks noChangeArrowheads="1"/>
                </p:cNvSpPr>
                <p:nvPr/>
              </p:nvSpPr>
              <p:spPr bwMode="auto">
                <a:xfrm>
                  <a:off x="2754" y="3321"/>
                  <a:ext cx="1" cy="98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17" name="Rectangle 465"/>
                <p:cNvSpPr>
                  <a:spLocks noChangeArrowheads="1"/>
                </p:cNvSpPr>
                <p:nvPr/>
              </p:nvSpPr>
              <p:spPr bwMode="auto">
                <a:xfrm>
                  <a:off x="2755" y="3319"/>
                  <a:ext cx="4" cy="100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18" name="Rectangle 466"/>
                <p:cNvSpPr>
                  <a:spLocks noChangeArrowheads="1"/>
                </p:cNvSpPr>
                <p:nvPr/>
              </p:nvSpPr>
              <p:spPr bwMode="auto">
                <a:xfrm>
                  <a:off x="2759" y="3317"/>
                  <a:ext cx="1" cy="102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19" name="Rectangle 467"/>
                <p:cNvSpPr>
                  <a:spLocks noChangeArrowheads="1"/>
                </p:cNvSpPr>
                <p:nvPr/>
              </p:nvSpPr>
              <p:spPr bwMode="auto">
                <a:xfrm>
                  <a:off x="2760" y="3315"/>
                  <a:ext cx="4" cy="104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20" name="Rectangle 468"/>
                <p:cNvSpPr>
                  <a:spLocks noChangeArrowheads="1"/>
                </p:cNvSpPr>
                <p:nvPr/>
              </p:nvSpPr>
              <p:spPr bwMode="auto">
                <a:xfrm>
                  <a:off x="2764" y="3314"/>
                  <a:ext cx="1" cy="105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21" name="Rectangle 469"/>
                <p:cNvSpPr>
                  <a:spLocks noChangeArrowheads="1"/>
                </p:cNvSpPr>
                <p:nvPr/>
              </p:nvSpPr>
              <p:spPr bwMode="auto">
                <a:xfrm>
                  <a:off x="2765" y="3312"/>
                  <a:ext cx="4" cy="107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22" name="Rectangle 470"/>
                <p:cNvSpPr>
                  <a:spLocks noChangeArrowheads="1"/>
                </p:cNvSpPr>
                <p:nvPr/>
              </p:nvSpPr>
              <p:spPr bwMode="auto">
                <a:xfrm>
                  <a:off x="2769" y="3310"/>
                  <a:ext cx="1" cy="109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23" name="Rectangle 471"/>
                <p:cNvSpPr>
                  <a:spLocks noChangeArrowheads="1"/>
                </p:cNvSpPr>
                <p:nvPr/>
              </p:nvSpPr>
              <p:spPr bwMode="auto">
                <a:xfrm>
                  <a:off x="2770" y="3309"/>
                  <a:ext cx="4" cy="110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24" name="Rectangle 472"/>
                <p:cNvSpPr>
                  <a:spLocks noChangeArrowheads="1"/>
                </p:cNvSpPr>
                <p:nvPr/>
              </p:nvSpPr>
              <p:spPr bwMode="auto">
                <a:xfrm>
                  <a:off x="2774" y="3307"/>
                  <a:ext cx="3" cy="112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25" name="Rectangle 473"/>
                <p:cNvSpPr>
                  <a:spLocks noChangeArrowheads="1"/>
                </p:cNvSpPr>
                <p:nvPr/>
              </p:nvSpPr>
              <p:spPr bwMode="auto">
                <a:xfrm>
                  <a:off x="2777" y="3305"/>
                  <a:ext cx="3" cy="114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26" name="Rectangle 474"/>
                <p:cNvSpPr>
                  <a:spLocks noChangeArrowheads="1"/>
                </p:cNvSpPr>
                <p:nvPr/>
              </p:nvSpPr>
              <p:spPr bwMode="auto">
                <a:xfrm>
                  <a:off x="2780" y="3303"/>
                  <a:ext cx="2" cy="116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27" name="Rectangle 475"/>
                <p:cNvSpPr>
                  <a:spLocks noChangeArrowheads="1"/>
                </p:cNvSpPr>
                <p:nvPr/>
              </p:nvSpPr>
              <p:spPr bwMode="auto">
                <a:xfrm>
                  <a:off x="2782" y="3302"/>
                  <a:ext cx="3" cy="117"/>
                </a:xfrm>
                <a:prstGeom prst="rect">
                  <a:avLst/>
                </a:prstGeom>
                <a:solidFill>
                  <a:srgbClr val="00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28" name="Rectangle 476"/>
                <p:cNvSpPr>
                  <a:spLocks noChangeArrowheads="1"/>
                </p:cNvSpPr>
                <p:nvPr/>
              </p:nvSpPr>
              <p:spPr bwMode="auto">
                <a:xfrm>
                  <a:off x="2785" y="3300"/>
                  <a:ext cx="5" cy="119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29" name="Rectangle 477"/>
                <p:cNvSpPr>
                  <a:spLocks noChangeArrowheads="1"/>
                </p:cNvSpPr>
                <p:nvPr/>
              </p:nvSpPr>
              <p:spPr bwMode="auto">
                <a:xfrm>
                  <a:off x="2790" y="3298"/>
                  <a:ext cx="5" cy="121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30" name="Rectangle 478"/>
                <p:cNvSpPr>
                  <a:spLocks noChangeArrowheads="1"/>
                </p:cNvSpPr>
                <p:nvPr/>
              </p:nvSpPr>
              <p:spPr bwMode="auto">
                <a:xfrm>
                  <a:off x="2795" y="3296"/>
                  <a:ext cx="5" cy="123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31" name="Rectangle 479"/>
                <p:cNvSpPr>
                  <a:spLocks noChangeArrowheads="1"/>
                </p:cNvSpPr>
                <p:nvPr/>
              </p:nvSpPr>
              <p:spPr bwMode="auto">
                <a:xfrm>
                  <a:off x="2800" y="3295"/>
                  <a:ext cx="8" cy="124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32" name="Rectangle 480"/>
                <p:cNvSpPr>
                  <a:spLocks noChangeArrowheads="1"/>
                </p:cNvSpPr>
                <p:nvPr/>
              </p:nvSpPr>
              <p:spPr bwMode="auto">
                <a:xfrm>
                  <a:off x="2808" y="3293"/>
                  <a:ext cx="5" cy="126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33" name="Rectangle 481"/>
                <p:cNvSpPr>
                  <a:spLocks noChangeArrowheads="1"/>
                </p:cNvSpPr>
                <p:nvPr/>
              </p:nvSpPr>
              <p:spPr bwMode="auto">
                <a:xfrm>
                  <a:off x="2813" y="3295"/>
                  <a:ext cx="12" cy="124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34" name="Rectangle 482"/>
                <p:cNvSpPr>
                  <a:spLocks noChangeArrowheads="1"/>
                </p:cNvSpPr>
                <p:nvPr/>
              </p:nvSpPr>
              <p:spPr bwMode="auto">
                <a:xfrm>
                  <a:off x="2825" y="3296"/>
                  <a:ext cx="5" cy="123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35" name="Rectangle 483"/>
                <p:cNvSpPr>
                  <a:spLocks noChangeArrowheads="1"/>
                </p:cNvSpPr>
                <p:nvPr/>
              </p:nvSpPr>
              <p:spPr bwMode="auto">
                <a:xfrm>
                  <a:off x="2830" y="3298"/>
                  <a:ext cx="3" cy="121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36" name="Rectangle 484"/>
                <p:cNvSpPr>
                  <a:spLocks noChangeArrowheads="1"/>
                </p:cNvSpPr>
                <p:nvPr/>
              </p:nvSpPr>
              <p:spPr bwMode="auto">
                <a:xfrm>
                  <a:off x="2833" y="3300"/>
                  <a:ext cx="2" cy="119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37" name="Rectangle 485"/>
                <p:cNvSpPr>
                  <a:spLocks noChangeArrowheads="1"/>
                </p:cNvSpPr>
                <p:nvPr/>
              </p:nvSpPr>
              <p:spPr bwMode="auto">
                <a:xfrm>
                  <a:off x="2835" y="3302"/>
                  <a:ext cx="1" cy="117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38" name="Rectangle 486"/>
                <p:cNvSpPr>
                  <a:spLocks noChangeArrowheads="1"/>
                </p:cNvSpPr>
                <p:nvPr/>
              </p:nvSpPr>
              <p:spPr bwMode="auto">
                <a:xfrm>
                  <a:off x="2836" y="3303"/>
                  <a:ext cx="4" cy="116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39" name="Rectangle 487"/>
                <p:cNvSpPr>
                  <a:spLocks noChangeArrowheads="1"/>
                </p:cNvSpPr>
                <p:nvPr/>
              </p:nvSpPr>
              <p:spPr bwMode="auto">
                <a:xfrm>
                  <a:off x="2840" y="3305"/>
                  <a:ext cx="1" cy="114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40" name="Rectangle 488"/>
                <p:cNvSpPr>
                  <a:spLocks noChangeArrowheads="1"/>
                </p:cNvSpPr>
                <p:nvPr/>
              </p:nvSpPr>
              <p:spPr bwMode="auto">
                <a:xfrm>
                  <a:off x="2841" y="3307"/>
                  <a:ext cx="2" cy="112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41" name="Rectangle 489"/>
                <p:cNvSpPr>
                  <a:spLocks noChangeArrowheads="1"/>
                </p:cNvSpPr>
                <p:nvPr/>
              </p:nvSpPr>
              <p:spPr bwMode="auto">
                <a:xfrm>
                  <a:off x="2843" y="3309"/>
                  <a:ext cx="2" cy="110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42" name="Rectangle 490"/>
                <p:cNvSpPr>
                  <a:spLocks noChangeArrowheads="1"/>
                </p:cNvSpPr>
                <p:nvPr/>
              </p:nvSpPr>
              <p:spPr bwMode="auto">
                <a:xfrm>
                  <a:off x="2845" y="3310"/>
                  <a:ext cx="1" cy="109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43" name="Rectangle 491"/>
                <p:cNvSpPr>
                  <a:spLocks noChangeArrowheads="1"/>
                </p:cNvSpPr>
                <p:nvPr/>
              </p:nvSpPr>
              <p:spPr bwMode="auto">
                <a:xfrm>
                  <a:off x="2846" y="3312"/>
                  <a:ext cx="2" cy="107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44" name="Rectangle 492"/>
                <p:cNvSpPr>
                  <a:spLocks noChangeArrowheads="1"/>
                </p:cNvSpPr>
                <p:nvPr/>
              </p:nvSpPr>
              <p:spPr bwMode="auto">
                <a:xfrm>
                  <a:off x="2848" y="3315"/>
                  <a:ext cx="2" cy="104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45" name="Rectangle 493"/>
                <p:cNvSpPr>
                  <a:spLocks noChangeArrowheads="1"/>
                </p:cNvSpPr>
                <p:nvPr/>
              </p:nvSpPr>
              <p:spPr bwMode="auto">
                <a:xfrm>
                  <a:off x="2850" y="3317"/>
                  <a:ext cx="1" cy="102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46" name="Rectangle 494"/>
                <p:cNvSpPr>
                  <a:spLocks noChangeArrowheads="1"/>
                </p:cNvSpPr>
                <p:nvPr/>
              </p:nvSpPr>
              <p:spPr bwMode="auto">
                <a:xfrm>
                  <a:off x="2851" y="3319"/>
                  <a:ext cx="2" cy="100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47" name="Rectangle 495"/>
                <p:cNvSpPr>
                  <a:spLocks noChangeArrowheads="1"/>
                </p:cNvSpPr>
                <p:nvPr/>
              </p:nvSpPr>
              <p:spPr bwMode="auto">
                <a:xfrm>
                  <a:off x="2853" y="3321"/>
                  <a:ext cx="2" cy="98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48" name="Rectangle 496"/>
                <p:cNvSpPr>
                  <a:spLocks noChangeArrowheads="1"/>
                </p:cNvSpPr>
                <p:nvPr/>
              </p:nvSpPr>
              <p:spPr bwMode="auto">
                <a:xfrm>
                  <a:off x="2855" y="3322"/>
                  <a:ext cx="1" cy="97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49" name="Rectangle 497"/>
                <p:cNvSpPr>
                  <a:spLocks noChangeArrowheads="1"/>
                </p:cNvSpPr>
                <p:nvPr/>
              </p:nvSpPr>
              <p:spPr bwMode="auto">
                <a:xfrm>
                  <a:off x="2856" y="3326"/>
                  <a:ext cx="2" cy="93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50" name="Rectangle 498"/>
                <p:cNvSpPr>
                  <a:spLocks noChangeArrowheads="1"/>
                </p:cNvSpPr>
                <p:nvPr/>
              </p:nvSpPr>
              <p:spPr bwMode="auto">
                <a:xfrm>
                  <a:off x="2858" y="3328"/>
                  <a:ext cx="2" cy="91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51" name="Rectangle 499"/>
                <p:cNvSpPr>
                  <a:spLocks noChangeArrowheads="1"/>
                </p:cNvSpPr>
                <p:nvPr/>
              </p:nvSpPr>
              <p:spPr bwMode="auto">
                <a:xfrm>
                  <a:off x="2860" y="3329"/>
                  <a:ext cx="1" cy="90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52" name="Rectangle 500"/>
                <p:cNvSpPr>
                  <a:spLocks noChangeArrowheads="1"/>
                </p:cNvSpPr>
                <p:nvPr/>
              </p:nvSpPr>
              <p:spPr bwMode="auto">
                <a:xfrm>
                  <a:off x="2861" y="3334"/>
                  <a:ext cx="2" cy="85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53" name="Rectangle 501"/>
                <p:cNvSpPr>
                  <a:spLocks noChangeArrowheads="1"/>
                </p:cNvSpPr>
                <p:nvPr/>
              </p:nvSpPr>
              <p:spPr bwMode="auto">
                <a:xfrm>
                  <a:off x="2863" y="3336"/>
                  <a:ext cx="2" cy="83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54" name="Rectangle 502"/>
                <p:cNvSpPr>
                  <a:spLocks noChangeArrowheads="1"/>
                </p:cNvSpPr>
                <p:nvPr/>
              </p:nvSpPr>
              <p:spPr bwMode="auto">
                <a:xfrm>
                  <a:off x="2865" y="3338"/>
                  <a:ext cx="1" cy="81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55" name="Rectangle 503"/>
                <p:cNvSpPr>
                  <a:spLocks noChangeArrowheads="1"/>
                </p:cNvSpPr>
                <p:nvPr/>
              </p:nvSpPr>
              <p:spPr bwMode="auto">
                <a:xfrm>
                  <a:off x="2866" y="3341"/>
                  <a:ext cx="2" cy="78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56" name="Rectangle 504"/>
                <p:cNvSpPr>
                  <a:spLocks noChangeArrowheads="1"/>
                </p:cNvSpPr>
                <p:nvPr/>
              </p:nvSpPr>
              <p:spPr bwMode="auto">
                <a:xfrm>
                  <a:off x="2868" y="3343"/>
                  <a:ext cx="2" cy="76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57" name="Rectangle 505"/>
                <p:cNvSpPr>
                  <a:spLocks noChangeArrowheads="1"/>
                </p:cNvSpPr>
                <p:nvPr/>
              </p:nvSpPr>
              <p:spPr bwMode="auto">
                <a:xfrm>
                  <a:off x="2870" y="3347"/>
                  <a:ext cx="1" cy="72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58" name="Rectangle 506"/>
                <p:cNvSpPr>
                  <a:spLocks noChangeArrowheads="1"/>
                </p:cNvSpPr>
                <p:nvPr/>
              </p:nvSpPr>
              <p:spPr bwMode="auto">
                <a:xfrm>
                  <a:off x="2871" y="3348"/>
                  <a:ext cx="2" cy="71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59" name="Rectangle 507"/>
                <p:cNvSpPr>
                  <a:spLocks noChangeArrowheads="1"/>
                </p:cNvSpPr>
                <p:nvPr/>
              </p:nvSpPr>
              <p:spPr bwMode="auto">
                <a:xfrm>
                  <a:off x="2873" y="3350"/>
                  <a:ext cx="1" cy="69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60" name="Rectangle 508"/>
                <p:cNvSpPr>
                  <a:spLocks noChangeArrowheads="1"/>
                </p:cNvSpPr>
                <p:nvPr/>
              </p:nvSpPr>
              <p:spPr bwMode="auto">
                <a:xfrm>
                  <a:off x="2874" y="3353"/>
                  <a:ext cx="2" cy="66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61" name="Rectangle 509"/>
                <p:cNvSpPr>
                  <a:spLocks noChangeArrowheads="1"/>
                </p:cNvSpPr>
                <p:nvPr/>
              </p:nvSpPr>
              <p:spPr bwMode="auto">
                <a:xfrm>
                  <a:off x="2876" y="3355"/>
                  <a:ext cx="2" cy="64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62" name="Rectangle 510"/>
                <p:cNvSpPr>
                  <a:spLocks noChangeArrowheads="1"/>
                </p:cNvSpPr>
                <p:nvPr/>
              </p:nvSpPr>
              <p:spPr bwMode="auto">
                <a:xfrm>
                  <a:off x="2878" y="3357"/>
                  <a:ext cx="1" cy="62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63" name="Rectangle 511"/>
                <p:cNvSpPr>
                  <a:spLocks noChangeArrowheads="1"/>
                </p:cNvSpPr>
                <p:nvPr/>
              </p:nvSpPr>
              <p:spPr bwMode="auto">
                <a:xfrm>
                  <a:off x="2879" y="3359"/>
                  <a:ext cx="2" cy="60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64" name="Rectangle 512"/>
                <p:cNvSpPr>
                  <a:spLocks noChangeArrowheads="1"/>
                </p:cNvSpPr>
                <p:nvPr/>
              </p:nvSpPr>
              <p:spPr bwMode="auto">
                <a:xfrm>
                  <a:off x="2881" y="3360"/>
                  <a:ext cx="2" cy="59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65" name="Rectangle 513"/>
                <p:cNvSpPr>
                  <a:spLocks noChangeArrowheads="1"/>
                </p:cNvSpPr>
                <p:nvPr/>
              </p:nvSpPr>
              <p:spPr bwMode="auto">
                <a:xfrm>
                  <a:off x="2883" y="3364"/>
                  <a:ext cx="1" cy="55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66" name="Rectangle 514"/>
                <p:cNvSpPr>
                  <a:spLocks noChangeArrowheads="1"/>
                </p:cNvSpPr>
                <p:nvPr/>
              </p:nvSpPr>
              <p:spPr bwMode="auto">
                <a:xfrm>
                  <a:off x="2884" y="3366"/>
                  <a:ext cx="2" cy="53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67" name="Rectangle 515"/>
                <p:cNvSpPr>
                  <a:spLocks noChangeArrowheads="1"/>
                </p:cNvSpPr>
                <p:nvPr/>
              </p:nvSpPr>
              <p:spPr bwMode="auto">
                <a:xfrm>
                  <a:off x="2886" y="3367"/>
                  <a:ext cx="2" cy="52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68" name="Rectangle 516"/>
                <p:cNvSpPr>
                  <a:spLocks noChangeArrowheads="1"/>
                </p:cNvSpPr>
                <p:nvPr/>
              </p:nvSpPr>
              <p:spPr bwMode="auto">
                <a:xfrm>
                  <a:off x="2888" y="3369"/>
                  <a:ext cx="1" cy="50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69" name="Rectangle 517"/>
                <p:cNvSpPr>
                  <a:spLocks noChangeArrowheads="1"/>
                </p:cNvSpPr>
                <p:nvPr/>
              </p:nvSpPr>
              <p:spPr bwMode="auto">
                <a:xfrm>
                  <a:off x="2889" y="3371"/>
                  <a:ext cx="4" cy="48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70" name="Rectangle 518"/>
                <p:cNvSpPr>
                  <a:spLocks noChangeArrowheads="1"/>
                </p:cNvSpPr>
                <p:nvPr/>
              </p:nvSpPr>
              <p:spPr bwMode="auto">
                <a:xfrm>
                  <a:off x="2893" y="3372"/>
                  <a:ext cx="1" cy="47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71" name="Rectangle 519"/>
                <p:cNvSpPr>
                  <a:spLocks noChangeArrowheads="1"/>
                </p:cNvSpPr>
                <p:nvPr/>
              </p:nvSpPr>
              <p:spPr bwMode="auto">
                <a:xfrm>
                  <a:off x="2894" y="3374"/>
                  <a:ext cx="2" cy="45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72" name="Rectangle 520"/>
                <p:cNvSpPr>
                  <a:spLocks noChangeArrowheads="1"/>
                </p:cNvSpPr>
                <p:nvPr/>
              </p:nvSpPr>
              <p:spPr bwMode="auto">
                <a:xfrm>
                  <a:off x="2896" y="3376"/>
                  <a:ext cx="3" cy="43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73" name="Rectangle 521"/>
                <p:cNvSpPr>
                  <a:spLocks noChangeArrowheads="1"/>
                </p:cNvSpPr>
                <p:nvPr/>
              </p:nvSpPr>
              <p:spPr bwMode="auto">
                <a:xfrm>
                  <a:off x="2899" y="3378"/>
                  <a:ext cx="4" cy="41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74" name="Rectangle 522"/>
                <p:cNvSpPr>
                  <a:spLocks noChangeArrowheads="1"/>
                </p:cNvSpPr>
                <p:nvPr/>
              </p:nvSpPr>
              <p:spPr bwMode="auto">
                <a:xfrm>
                  <a:off x="2903" y="3379"/>
                  <a:ext cx="3" cy="40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75" name="Rectangle 523"/>
                <p:cNvSpPr>
                  <a:spLocks noChangeArrowheads="1"/>
                </p:cNvSpPr>
                <p:nvPr/>
              </p:nvSpPr>
              <p:spPr bwMode="auto">
                <a:xfrm>
                  <a:off x="2906" y="3381"/>
                  <a:ext cx="8" cy="38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76" name="Rectangle 524"/>
                <p:cNvSpPr>
                  <a:spLocks noChangeArrowheads="1"/>
                </p:cNvSpPr>
                <p:nvPr/>
              </p:nvSpPr>
              <p:spPr bwMode="auto">
                <a:xfrm>
                  <a:off x="2914" y="3383"/>
                  <a:ext cx="8" cy="36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77" name="Rectangle 525"/>
                <p:cNvSpPr>
                  <a:spLocks noChangeArrowheads="1"/>
                </p:cNvSpPr>
                <p:nvPr/>
              </p:nvSpPr>
              <p:spPr bwMode="auto">
                <a:xfrm>
                  <a:off x="2922" y="3381"/>
                  <a:ext cx="10" cy="38"/>
                </a:xfrm>
                <a:prstGeom prst="rect">
                  <a:avLst/>
                </a:prstGeom>
                <a:solidFill>
                  <a:srgbClr val="00AB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78" name="Rectangle 526"/>
                <p:cNvSpPr>
                  <a:spLocks noChangeArrowheads="1"/>
                </p:cNvSpPr>
                <p:nvPr/>
              </p:nvSpPr>
              <p:spPr bwMode="auto">
                <a:xfrm>
                  <a:off x="2932" y="3379"/>
                  <a:ext cx="5" cy="40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79" name="Rectangle 527"/>
                <p:cNvSpPr>
                  <a:spLocks noChangeArrowheads="1"/>
                </p:cNvSpPr>
                <p:nvPr/>
              </p:nvSpPr>
              <p:spPr bwMode="auto">
                <a:xfrm>
                  <a:off x="2937" y="3378"/>
                  <a:ext cx="5" cy="41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80" name="Rectangle 528"/>
                <p:cNvSpPr>
                  <a:spLocks noChangeArrowheads="1"/>
                </p:cNvSpPr>
                <p:nvPr/>
              </p:nvSpPr>
              <p:spPr bwMode="auto">
                <a:xfrm>
                  <a:off x="2942" y="3376"/>
                  <a:ext cx="5" cy="43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81" name="Rectangle 529"/>
                <p:cNvSpPr>
                  <a:spLocks noChangeArrowheads="1"/>
                </p:cNvSpPr>
                <p:nvPr/>
              </p:nvSpPr>
              <p:spPr bwMode="auto">
                <a:xfrm>
                  <a:off x="2947" y="3374"/>
                  <a:ext cx="7" cy="45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82" name="Rectangle 530"/>
                <p:cNvSpPr>
                  <a:spLocks noChangeArrowheads="1"/>
                </p:cNvSpPr>
                <p:nvPr/>
              </p:nvSpPr>
              <p:spPr bwMode="auto">
                <a:xfrm>
                  <a:off x="2954" y="3372"/>
                  <a:ext cx="3" cy="47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83" name="Rectangle 531"/>
                <p:cNvSpPr>
                  <a:spLocks noChangeArrowheads="1"/>
                </p:cNvSpPr>
                <p:nvPr/>
              </p:nvSpPr>
              <p:spPr bwMode="auto">
                <a:xfrm>
                  <a:off x="2957" y="3371"/>
                  <a:ext cx="3" cy="48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84" name="Rectangle 532"/>
                <p:cNvSpPr>
                  <a:spLocks noChangeArrowheads="1"/>
                </p:cNvSpPr>
                <p:nvPr/>
              </p:nvSpPr>
              <p:spPr bwMode="auto">
                <a:xfrm>
                  <a:off x="2960" y="3369"/>
                  <a:ext cx="5" cy="50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85" name="Rectangle 533"/>
                <p:cNvSpPr>
                  <a:spLocks noChangeArrowheads="1"/>
                </p:cNvSpPr>
                <p:nvPr/>
              </p:nvSpPr>
              <p:spPr bwMode="auto">
                <a:xfrm>
                  <a:off x="2965" y="3367"/>
                  <a:ext cx="4" cy="52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86" name="Rectangle 534"/>
                <p:cNvSpPr>
                  <a:spLocks noChangeArrowheads="1"/>
                </p:cNvSpPr>
                <p:nvPr/>
              </p:nvSpPr>
              <p:spPr bwMode="auto">
                <a:xfrm>
                  <a:off x="2969" y="3366"/>
                  <a:ext cx="3" cy="53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87" name="Rectangle 535"/>
                <p:cNvSpPr>
                  <a:spLocks noChangeArrowheads="1"/>
                </p:cNvSpPr>
                <p:nvPr/>
              </p:nvSpPr>
              <p:spPr bwMode="auto">
                <a:xfrm>
                  <a:off x="2972" y="3364"/>
                  <a:ext cx="3" cy="55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88" name="Rectangle 536"/>
                <p:cNvSpPr>
                  <a:spLocks noChangeArrowheads="1"/>
                </p:cNvSpPr>
                <p:nvPr/>
              </p:nvSpPr>
              <p:spPr bwMode="auto">
                <a:xfrm>
                  <a:off x="2975" y="3362"/>
                  <a:ext cx="4" cy="57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89" name="Rectangle 537"/>
                <p:cNvSpPr>
                  <a:spLocks noChangeArrowheads="1"/>
                </p:cNvSpPr>
                <p:nvPr/>
              </p:nvSpPr>
              <p:spPr bwMode="auto">
                <a:xfrm>
                  <a:off x="2979" y="3360"/>
                  <a:ext cx="1" cy="59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90" name="Rectangle 538"/>
                <p:cNvSpPr>
                  <a:spLocks noChangeArrowheads="1"/>
                </p:cNvSpPr>
                <p:nvPr/>
              </p:nvSpPr>
              <p:spPr bwMode="auto">
                <a:xfrm>
                  <a:off x="2980" y="3359"/>
                  <a:ext cx="4" cy="60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91" name="Rectangle 539"/>
                <p:cNvSpPr>
                  <a:spLocks noChangeArrowheads="1"/>
                </p:cNvSpPr>
                <p:nvPr/>
              </p:nvSpPr>
              <p:spPr bwMode="auto">
                <a:xfrm>
                  <a:off x="2984" y="3357"/>
                  <a:ext cx="5" cy="62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92" name="Rectangle 540"/>
                <p:cNvSpPr>
                  <a:spLocks noChangeArrowheads="1"/>
                </p:cNvSpPr>
                <p:nvPr/>
              </p:nvSpPr>
              <p:spPr bwMode="auto">
                <a:xfrm>
                  <a:off x="2989" y="3355"/>
                  <a:ext cx="5" cy="64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93" name="Rectangle 541"/>
                <p:cNvSpPr>
                  <a:spLocks noChangeArrowheads="1"/>
                </p:cNvSpPr>
                <p:nvPr/>
              </p:nvSpPr>
              <p:spPr bwMode="auto">
                <a:xfrm>
                  <a:off x="2994" y="3353"/>
                  <a:ext cx="3" cy="66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94" name="Rectangle 542"/>
                <p:cNvSpPr>
                  <a:spLocks noChangeArrowheads="1"/>
                </p:cNvSpPr>
                <p:nvPr/>
              </p:nvSpPr>
              <p:spPr bwMode="auto">
                <a:xfrm>
                  <a:off x="2997" y="3352"/>
                  <a:ext cx="1" cy="67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95" name="Rectangle 543"/>
                <p:cNvSpPr>
                  <a:spLocks noChangeArrowheads="1"/>
                </p:cNvSpPr>
                <p:nvPr/>
              </p:nvSpPr>
              <p:spPr bwMode="auto">
                <a:xfrm>
                  <a:off x="2998" y="3350"/>
                  <a:ext cx="4" cy="69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96" name="Rectangle 544"/>
                <p:cNvSpPr>
                  <a:spLocks noChangeArrowheads="1"/>
                </p:cNvSpPr>
                <p:nvPr/>
              </p:nvSpPr>
              <p:spPr bwMode="auto">
                <a:xfrm>
                  <a:off x="3002" y="3348"/>
                  <a:ext cx="3" cy="71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97" name="Rectangle 545"/>
                <p:cNvSpPr>
                  <a:spLocks noChangeArrowheads="1"/>
                </p:cNvSpPr>
                <p:nvPr/>
              </p:nvSpPr>
              <p:spPr bwMode="auto">
                <a:xfrm>
                  <a:off x="3005" y="3347"/>
                  <a:ext cx="3" cy="72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98" name="Rectangle 546"/>
                <p:cNvSpPr>
                  <a:spLocks noChangeArrowheads="1"/>
                </p:cNvSpPr>
                <p:nvPr/>
              </p:nvSpPr>
              <p:spPr bwMode="auto">
                <a:xfrm>
                  <a:off x="3008" y="3345"/>
                  <a:ext cx="4" cy="74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199" name="Rectangle 547"/>
                <p:cNvSpPr>
                  <a:spLocks noChangeArrowheads="1"/>
                </p:cNvSpPr>
                <p:nvPr/>
              </p:nvSpPr>
              <p:spPr bwMode="auto">
                <a:xfrm>
                  <a:off x="3012" y="3343"/>
                  <a:ext cx="3" cy="76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00" name="Rectangle 548"/>
                <p:cNvSpPr>
                  <a:spLocks noChangeArrowheads="1"/>
                </p:cNvSpPr>
                <p:nvPr/>
              </p:nvSpPr>
              <p:spPr bwMode="auto">
                <a:xfrm>
                  <a:off x="3015" y="3341"/>
                  <a:ext cx="2" cy="78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01" name="Rectangle 549"/>
                <p:cNvSpPr>
                  <a:spLocks noChangeArrowheads="1"/>
                </p:cNvSpPr>
                <p:nvPr/>
              </p:nvSpPr>
              <p:spPr bwMode="auto">
                <a:xfrm>
                  <a:off x="3017" y="3340"/>
                  <a:ext cx="3" cy="79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02" name="Rectangle 550"/>
                <p:cNvSpPr>
                  <a:spLocks noChangeArrowheads="1"/>
                </p:cNvSpPr>
                <p:nvPr/>
              </p:nvSpPr>
              <p:spPr bwMode="auto">
                <a:xfrm>
                  <a:off x="3020" y="3338"/>
                  <a:ext cx="3" cy="81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03" name="Rectangle 551"/>
                <p:cNvSpPr>
                  <a:spLocks noChangeArrowheads="1"/>
                </p:cNvSpPr>
                <p:nvPr/>
              </p:nvSpPr>
              <p:spPr bwMode="auto">
                <a:xfrm>
                  <a:off x="3023" y="3336"/>
                  <a:ext cx="4" cy="83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04" name="Rectangle 552"/>
                <p:cNvSpPr>
                  <a:spLocks noChangeArrowheads="1"/>
                </p:cNvSpPr>
                <p:nvPr/>
              </p:nvSpPr>
              <p:spPr bwMode="auto">
                <a:xfrm>
                  <a:off x="3027" y="3334"/>
                  <a:ext cx="3" cy="85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05" name="Rectangle 553"/>
                <p:cNvSpPr>
                  <a:spLocks noChangeArrowheads="1"/>
                </p:cNvSpPr>
                <p:nvPr/>
              </p:nvSpPr>
              <p:spPr bwMode="auto">
                <a:xfrm>
                  <a:off x="3030" y="3333"/>
                  <a:ext cx="3" cy="86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06" name="Rectangle 554"/>
                <p:cNvSpPr>
                  <a:spLocks noChangeArrowheads="1"/>
                </p:cNvSpPr>
                <p:nvPr/>
              </p:nvSpPr>
              <p:spPr bwMode="auto">
                <a:xfrm>
                  <a:off x="3033" y="3331"/>
                  <a:ext cx="2" cy="88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07" name="Rectangle 555"/>
                <p:cNvSpPr>
                  <a:spLocks noChangeArrowheads="1"/>
                </p:cNvSpPr>
                <p:nvPr/>
              </p:nvSpPr>
              <p:spPr bwMode="auto">
                <a:xfrm>
                  <a:off x="3035" y="3329"/>
                  <a:ext cx="3" cy="90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08" name="Rectangle 556"/>
                <p:cNvSpPr>
                  <a:spLocks noChangeArrowheads="1"/>
                </p:cNvSpPr>
                <p:nvPr/>
              </p:nvSpPr>
              <p:spPr bwMode="auto">
                <a:xfrm>
                  <a:off x="3038" y="3328"/>
                  <a:ext cx="5" cy="91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09" name="Rectangle 557"/>
                <p:cNvSpPr>
                  <a:spLocks noChangeArrowheads="1"/>
                </p:cNvSpPr>
                <p:nvPr/>
              </p:nvSpPr>
              <p:spPr bwMode="auto">
                <a:xfrm>
                  <a:off x="3043" y="3326"/>
                  <a:ext cx="3" cy="93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10" name="Rectangle 558"/>
                <p:cNvSpPr>
                  <a:spLocks noChangeArrowheads="1"/>
                </p:cNvSpPr>
                <p:nvPr/>
              </p:nvSpPr>
              <p:spPr bwMode="auto">
                <a:xfrm>
                  <a:off x="3046" y="3324"/>
                  <a:ext cx="4" cy="95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11" name="Rectangle 559"/>
                <p:cNvSpPr>
                  <a:spLocks noChangeArrowheads="1"/>
                </p:cNvSpPr>
                <p:nvPr/>
              </p:nvSpPr>
              <p:spPr bwMode="auto">
                <a:xfrm>
                  <a:off x="3050" y="3322"/>
                  <a:ext cx="5" cy="97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12" name="Rectangle 560"/>
                <p:cNvSpPr>
                  <a:spLocks noChangeArrowheads="1"/>
                </p:cNvSpPr>
                <p:nvPr/>
              </p:nvSpPr>
              <p:spPr bwMode="auto">
                <a:xfrm>
                  <a:off x="3055" y="3321"/>
                  <a:ext cx="3" cy="98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13" name="Rectangle 561"/>
                <p:cNvSpPr>
                  <a:spLocks noChangeArrowheads="1"/>
                </p:cNvSpPr>
                <p:nvPr/>
              </p:nvSpPr>
              <p:spPr bwMode="auto">
                <a:xfrm>
                  <a:off x="3058" y="3319"/>
                  <a:ext cx="3" cy="100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14" name="Rectangle 562"/>
                <p:cNvSpPr>
                  <a:spLocks noChangeArrowheads="1"/>
                </p:cNvSpPr>
                <p:nvPr/>
              </p:nvSpPr>
              <p:spPr bwMode="auto">
                <a:xfrm>
                  <a:off x="3061" y="3317"/>
                  <a:ext cx="5" cy="102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15" name="Rectangle 563"/>
                <p:cNvSpPr>
                  <a:spLocks noChangeArrowheads="1"/>
                </p:cNvSpPr>
                <p:nvPr/>
              </p:nvSpPr>
              <p:spPr bwMode="auto">
                <a:xfrm>
                  <a:off x="3066" y="3315"/>
                  <a:ext cx="5" cy="104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16" name="Rectangle 564"/>
                <p:cNvSpPr>
                  <a:spLocks noChangeArrowheads="1"/>
                </p:cNvSpPr>
                <p:nvPr/>
              </p:nvSpPr>
              <p:spPr bwMode="auto">
                <a:xfrm>
                  <a:off x="3071" y="3314"/>
                  <a:ext cx="7" cy="105"/>
                </a:xfrm>
                <a:prstGeom prst="rect">
                  <a:avLst/>
                </a:prstGeom>
                <a:solidFill>
                  <a:srgbClr val="0056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17" name="Rectangle 565"/>
                <p:cNvSpPr>
                  <a:spLocks noChangeArrowheads="1"/>
                </p:cNvSpPr>
                <p:nvPr/>
              </p:nvSpPr>
              <p:spPr bwMode="auto">
                <a:xfrm>
                  <a:off x="3078" y="3314"/>
                  <a:ext cx="3" cy="105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18" name="Rectangle 566"/>
                <p:cNvSpPr>
                  <a:spLocks noChangeArrowheads="1"/>
                </p:cNvSpPr>
                <p:nvPr/>
              </p:nvSpPr>
              <p:spPr bwMode="auto">
                <a:xfrm>
                  <a:off x="3081" y="3312"/>
                  <a:ext cx="27" cy="107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19" name="Rectangle 567"/>
                <p:cNvSpPr>
                  <a:spLocks noChangeArrowheads="1"/>
                </p:cNvSpPr>
                <p:nvPr/>
              </p:nvSpPr>
              <p:spPr bwMode="auto">
                <a:xfrm>
                  <a:off x="3108" y="3314"/>
                  <a:ext cx="5" cy="105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20" name="Rectangle 568"/>
                <p:cNvSpPr>
                  <a:spLocks noChangeArrowheads="1"/>
                </p:cNvSpPr>
                <p:nvPr/>
              </p:nvSpPr>
              <p:spPr bwMode="auto">
                <a:xfrm>
                  <a:off x="3113" y="3315"/>
                  <a:ext cx="3" cy="104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21" name="Rectangle 569"/>
                <p:cNvSpPr>
                  <a:spLocks noChangeArrowheads="1"/>
                </p:cNvSpPr>
                <p:nvPr/>
              </p:nvSpPr>
              <p:spPr bwMode="auto">
                <a:xfrm>
                  <a:off x="3116" y="3317"/>
                  <a:ext cx="3" cy="102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22" name="Rectangle 570"/>
                <p:cNvSpPr>
                  <a:spLocks noChangeArrowheads="1"/>
                </p:cNvSpPr>
                <p:nvPr/>
              </p:nvSpPr>
              <p:spPr bwMode="auto">
                <a:xfrm>
                  <a:off x="3119" y="3319"/>
                  <a:ext cx="5" cy="100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23" name="Rectangle 571"/>
                <p:cNvSpPr>
                  <a:spLocks noChangeArrowheads="1"/>
                </p:cNvSpPr>
                <p:nvPr/>
              </p:nvSpPr>
              <p:spPr bwMode="auto">
                <a:xfrm>
                  <a:off x="3124" y="3321"/>
                  <a:ext cx="3" cy="98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24" name="Rectangle 572"/>
                <p:cNvSpPr>
                  <a:spLocks noChangeArrowheads="1"/>
                </p:cNvSpPr>
                <p:nvPr/>
              </p:nvSpPr>
              <p:spPr bwMode="auto">
                <a:xfrm>
                  <a:off x="3127" y="3322"/>
                  <a:ext cx="2" cy="97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25" name="Rectangle 573"/>
                <p:cNvSpPr>
                  <a:spLocks noChangeArrowheads="1"/>
                </p:cNvSpPr>
                <p:nvPr/>
              </p:nvSpPr>
              <p:spPr bwMode="auto">
                <a:xfrm>
                  <a:off x="3129" y="3324"/>
                  <a:ext cx="3" cy="95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26" name="Rectangle 574"/>
                <p:cNvSpPr>
                  <a:spLocks noChangeArrowheads="1"/>
                </p:cNvSpPr>
                <p:nvPr/>
              </p:nvSpPr>
              <p:spPr bwMode="auto">
                <a:xfrm>
                  <a:off x="3132" y="3326"/>
                  <a:ext cx="4" cy="9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27" name="Rectangle 575"/>
                <p:cNvSpPr>
                  <a:spLocks noChangeArrowheads="1"/>
                </p:cNvSpPr>
                <p:nvPr/>
              </p:nvSpPr>
              <p:spPr bwMode="auto">
                <a:xfrm>
                  <a:off x="3136" y="3328"/>
                  <a:ext cx="1" cy="91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28" name="Rectangle 576"/>
                <p:cNvSpPr>
                  <a:spLocks noChangeArrowheads="1"/>
                </p:cNvSpPr>
                <p:nvPr/>
              </p:nvSpPr>
              <p:spPr bwMode="auto">
                <a:xfrm>
                  <a:off x="3137" y="3329"/>
                  <a:ext cx="2" cy="90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29" name="Rectangle 577"/>
                <p:cNvSpPr>
                  <a:spLocks noChangeArrowheads="1"/>
                </p:cNvSpPr>
                <p:nvPr/>
              </p:nvSpPr>
              <p:spPr bwMode="auto">
                <a:xfrm>
                  <a:off x="3139" y="3331"/>
                  <a:ext cx="3" cy="88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30" name="Rectangle 578"/>
                <p:cNvSpPr>
                  <a:spLocks noChangeArrowheads="1"/>
                </p:cNvSpPr>
                <p:nvPr/>
              </p:nvSpPr>
              <p:spPr bwMode="auto">
                <a:xfrm>
                  <a:off x="3142" y="3333"/>
                  <a:ext cx="2" cy="8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31" name="Rectangle 579"/>
                <p:cNvSpPr>
                  <a:spLocks noChangeArrowheads="1"/>
                </p:cNvSpPr>
                <p:nvPr/>
              </p:nvSpPr>
              <p:spPr bwMode="auto">
                <a:xfrm>
                  <a:off x="3144" y="3334"/>
                  <a:ext cx="2" cy="85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32" name="Rectangle 580"/>
                <p:cNvSpPr>
                  <a:spLocks noChangeArrowheads="1"/>
                </p:cNvSpPr>
                <p:nvPr/>
              </p:nvSpPr>
              <p:spPr bwMode="auto">
                <a:xfrm>
                  <a:off x="3146" y="3336"/>
                  <a:ext cx="1" cy="8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33" name="Rectangle 581"/>
                <p:cNvSpPr>
                  <a:spLocks noChangeArrowheads="1"/>
                </p:cNvSpPr>
                <p:nvPr/>
              </p:nvSpPr>
              <p:spPr bwMode="auto">
                <a:xfrm>
                  <a:off x="3147" y="3338"/>
                  <a:ext cx="2" cy="81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34" name="Rectangle 582"/>
                <p:cNvSpPr>
                  <a:spLocks noChangeArrowheads="1"/>
                </p:cNvSpPr>
                <p:nvPr/>
              </p:nvSpPr>
              <p:spPr bwMode="auto">
                <a:xfrm>
                  <a:off x="3149" y="3340"/>
                  <a:ext cx="3" cy="79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35" name="Rectangle 583"/>
                <p:cNvSpPr>
                  <a:spLocks noChangeArrowheads="1"/>
                </p:cNvSpPr>
                <p:nvPr/>
              </p:nvSpPr>
              <p:spPr bwMode="auto">
                <a:xfrm>
                  <a:off x="3152" y="3341"/>
                  <a:ext cx="2" cy="78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36" name="Rectangle 584"/>
                <p:cNvSpPr>
                  <a:spLocks noChangeArrowheads="1"/>
                </p:cNvSpPr>
                <p:nvPr/>
              </p:nvSpPr>
              <p:spPr bwMode="auto">
                <a:xfrm>
                  <a:off x="3154" y="3343"/>
                  <a:ext cx="2" cy="7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37" name="Rectangle 585"/>
                <p:cNvSpPr>
                  <a:spLocks noChangeArrowheads="1"/>
                </p:cNvSpPr>
                <p:nvPr/>
              </p:nvSpPr>
              <p:spPr bwMode="auto">
                <a:xfrm>
                  <a:off x="3156" y="3345"/>
                  <a:ext cx="1" cy="74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38" name="Rectangle 586"/>
                <p:cNvSpPr>
                  <a:spLocks noChangeArrowheads="1"/>
                </p:cNvSpPr>
                <p:nvPr/>
              </p:nvSpPr>
              <p:spPr bwMode="auto">
                <a:xfrm>
                  <a:off x="3157" y="3348"/>
                  <a:ext cx="2" cy="71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39" name="Rectangle 587"/>
                <p:cNvSpPr>
                  <a:spLocks noChangeArrowheads="1"/>
                </p:cNvSpPr>
                <p:nvPr/>
              </p:nvSpPr>
              <p:spPr bwMode="auto">
                <a:xfrm>
                  <a:off x="3159" y="3350"/>
                  <a:ext cx="2" cy="69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40" name="Rectangle 588"/>
                <p:cNvSpPr>
                  <a:spLocks noChangeArrowheads="1"/>
                </p:cNvSpPr>
                <p:nvPr/>
              </p:nvSpPr>
              <p:spPr bwMode="auto">
                <a:xfrm>
                  <a:off x="3161" y="3352"/>
                  <a:ext cx="1" cy="67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41" name="Rectangle 589"/>
                <p:cNvSpPr>
                  <a:spLocks noChangeArrowheads="1"/>
                </p:cNvSpPr>
                <p:nvPr/>
              </p:nvSpPr>
              <p:spPr bwMode="auto">
                <a:xfrm>
                  <a:off x="3162" y="3353"/>
                  <a:ext cx="2" cy="6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42" name="Rectangle 590"/>
                <p:cNvSpPr>
                  <a:spLocks noChangeArrowheads="1"/>
                </p:cNvSpPr>
                <p:nvPr/>
              </p:nvSpPr>
              <p:spPr bwMode="auto">
                <a:xfrm>
                  <a:off x="3164" y="3355"/>
                  <a:ext cx="3" cy="64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43" name="Rectangle 591"/>
                <p:cNvSpPr>
                  <a:spLocks noChangeArrowheads="1"/>
                </p:cNvSpPr>
                <p:nvPr/>
              </p:nvSpPr>
              <p:spPr bwMode="auto">
                <a:xfrm>
                  <a:off x="3167" y="3357"/>
                  <a:ext cx="2" cy="62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44" name="Rectangle 592"/>
                <p:cNvSpPr>
                  <a:spLocks noChangeArrowheads="1"/>
                </p:cNvSpPr>
                <p:nvPr/>
              </p:nvSpPr>
              <p:spPr bwMode="auto">
                <a:xfrm>
                  <a:off x="3169" y="3360"/>
                  <a:ext cx="1" cy="59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45" name="Rectangle 593"/>
                <p:cNvSpPr>
                  <a:spLocks noChangeArrowheads="1"/>
                </p:cNvSpPr>
                <p:nvPr/>
              </p:nvSpPr>
              <p:spPr bwMode="auto">
                <a:xfrm>
                  <a:off x="3170" y="3362"/>
                  <a:ext cx="2" cy="57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46" name="Rectangle 594"/>
                <p:cNvSpPr>
                  <a:spLocks noChangeArrowheads="1"/>
                </p:cNvSpPr>
                <p:nvPr/>
              </p:nvSpPr>
              <p:spPr bwMode="auto">
                <a:xfrm>
                  <a:off x="3172" y="3364"/>
                  <a:ext cx="3" cy="55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47" name="Rectangle 595"/>
                <p:cNvSpPr>
                  <a:spLocks noChangeArrowheads="1"/>
                </p:cNvSpPr>
                <p:nvPr/>
              </p:nvSpPr>
              <p:spPr bwMode="auto">
                <a:xfrm>
                  <a:off x="3175" y="3366"/>
                  <a:ext cx="2" cy="5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48" name="Rectangle 596"/>
                <p:cNvSpPr>
                  <a:spLocks noChangeArrowheads="1"/>
                </p:cNvSpPr>
                <p:nvPr/>
              </p:nvSpPr>
              <p:spPr bwMode="auto">
                <a:xfrm>
                  <a:off x="3177" y="3369"/>
                  <a:ext cx="3" cy="50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49" name="Rectangle 597"/>
                <p:cNvSpPr>
                  <a:spLocks noChangeArrowheads="1"/>
                </p:cNvSpPr>
                <p:nvPr/>
              </p:nvSpPr>
              <p:spPr bwMode="auto">
                <a:xfrm>
                  <a:off x="3180" y="3371"/>
                  <a:ext cx="2" cy="48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50" name="Rectangle 598"/>
                <p:cNvSpPr>
                  <a:spLocks noChangeArrowheads="1"/>
                </p:cNvSpPr>
                <p:nvPr/>
              </p:nvSpPr>
              <p:spPr bwMode="auto">
                <a:xfrm>
                  <a:off x="3182" y="3374"/>
                  <a:ext cx="2" cy="45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51" name="Rectangle 599"/>
                <p:cNvSpPr>
                  <a:spLocks noChangeArrowheads="1"/>
                </p:cNvSpPr>
                <p:nvPr/>
              </p:nvSpPr>
              <p:spPr bwMode="auto">
                <a:xfrm>
                  <a:off x="3184" y="3376"/>
                  <a:ext cx="3" cy="4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52" name="Rectangle 600"/>
                <p:cNvSpPr>
                  <a:spLocks noChangeArrowheads="1"/>
                </p:cNvSpPr>
                <p:nvPr/>
              </p:nvSpPr>
              <p:spPr bwMode="auto">
                <a:xfrm>
                  <a:off x="3187" y="3378"/>
                  <a:ext cx="2" cy="41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53" name="Rectangle 601"/>
                <p:cNvSpPr>
                  <a:spLocks noChangeArrowheads="1"/>
                </p:cNvSpPr>
                <p:nvPr/>
              </p:nvSpPr>
              <p:spPr bwMode="auto">
                <a:xfrm>
                  <a:off x="3189" y="3379"/>
                  <a:ext cx="1" cy="40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54" name="Rectangle 602"/>
                <p:cNvSpPr>
                  <a:spLocks noChangeArrowheads="1"/>
                </p:cNvSpPr>
                <p:nvPr/>
              </p:nvSpPr>
              <p:spPr bwMode="auto">
                <a:xfrm>
                  <a:off x="3190" y="3381"/>
                  <a:ext cx="4" cy="38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55" name="Rectangle 603"/>
                <p:cNvSpPr>
                  <a:spLocks noChangeArrowheads="1"/>
                </p:cNvSpPr>
                <p:nvPr/>
              </p:nvSpPr>
              <p:spPr bwMode="auto">
                <a:xfrm>
                  <a:off x="3194" y="3383"/>
                  <a:ext cx="3" cy="3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56" name="Rectangle 604"/>
                <p:cNvSpPr>
                  <a:spLocks noChangeArrowheads="1"/>
                </p:cNvSpPr>
                <p:nvPr/>
              </p:nvSpPr>
              <p:spPr bwMode="auto">
                <a:xfrm>
                  <a:off x="3197" y="3385"/>
                  <a:ext cx="5" cy="34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57" name="Rectangle 605"/>
                <p:cNvSpPr>
                  <a:spLocks noChangeArrowheads="1"/>
                </p:cNvSpPr>
                <p:nvPr/>
              </p:nvSpPr>
              <p:spPr bwMode="auto">
                <a:xfrm>
                  <a:off x="3202" y="3386"/>
                  <a:ext cx="8" cy="33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58" name="Rectangle 606"/>
                <p:cNvSpPr>
                  <a:spLocks noChangeArrowheads="1"/>
                </p:cNvSpPr>
                <p:nvPr/>
              </p:nvSpPr>
              <p:spPr bwMode="auto">
                <a:xfrm>
                  <a:off x="3210" y="3385"/>
                  <a:ext cx="2" cy="34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59" name="Rectangle 607"/>
                <p:cNvSpPr>
                  <a:spLocks noChangeArrowheads="1"/>
                </p:cNvSpPr>
                <p:nvPr/>
              </p:nvSpPr>
              <p:spPr bwMode="auto">
                <a:xfrm>
                  <a:off x="3212" y="3383"/>
                  <a:ext cx="1" cy="3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60" name="Rectangle 608"/>
                <p:cNvSpPr>
                  <a:spLocks noChangeArrowheads="1"/>
                </p:cNvSpPr>
                <p:nvPr/>
              </p:nvSpPr>
              <p:spPr bwMode="auto">
                <a:xfrm>
                  <a:off x="3213" y="3381"/>
                  <a:ext cx="5" cy="38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61" name="Rectangle 609"/>
                <p:cNvSpPr>
                  <a:spLocks noChangeArrowheads="1"/>
                </p:cNvSpPr>
                <p:nvPr/>
              </p:nvSpPr>
              <p:spPr bwMode="auto">
                <a:xfrm>
                  <a:off x="3218" y="3383"/>
                  <a:ext cx="2" cy="36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62" name="Rectangle 610"/>
                <p:cNvSpPr>
                  <a:spLocks noChangeArrowheads="1"/>
                </p:cNvSpPr>
                <p:nvPr/>
              </p:nvSpPr>
              <p:spPr bwMode="auto">
                <a:xfrm>
                  <a:off x="3220" y="3385"/>
                  <a:ext cx="2" cy="29"/>
                </a:xfrm>
                <a:prstGeom prst="rect">
                  <a:avLst/>
                </a:pr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>
                    <a:latin typeface="Calibri" pitchFamily="34" charset="0"/>
                  </a:endParaRPr>
                </a:p>
              </p:txBody>
            </p:sp>
            <p:sp>
              <p:nvSpPr>
                <p:cNvPr id="1263" name="Freeform 611"/>
                <p:cNvSpPr>
                  <a:spLocks/>
                </p:cNvSpPr>
                <p:nvPr/>
              </p:nvSpPr>
              <p:spPr bwMode="auto">
                <a:xfrm>
                  <a:off x="2049" y="3258"/>
                  <a:ext cx="1173" cy="159"/>
                </a:xfrm>
                <a:custGeom>
                  <a:avLst/>
                  <a:gdLst>
                    <a:gd name="T0" fmla="*/ 1171 w 1173"/>
                    <a:gd name="T1" fmla="*/ 154 h 159"/>
                    <a:gd name="T2" fmla="*/ 1171 w 1173"/>
                    <a:gd name="T3" fmla="*/ 128 h 159"/>
                    <a:gd name="T4" fmla="*/ 1168 w 1173"/>
                    <a:gd name="T5" fmla="*/ 121 h 159"/>
                    <a:gd name="T6" fmla="*/ 1163 w 1173"/>
                    <a:gd name="T7" fmla="*/ 125 h 159"/>
                    <a:gd name="T8" fmla="*/ 1151 w 1173"/>
                    <a:gd name="T9" fmla="*/ 125 h 159"/>
                    <a:gd name="T10" fmla="*/ 1141 w 1173"/>
                    <a:gd name="T11" fmla="*/ 121 h 159"/>
                    <a:gd name="T12" fmla="*/ 1131 w 1173"/>
                    <a:gd name="T13" fmla="*/ 111 h 159"/>
                    <a:gd name="T14" fmla="*/ 1120 w 1173"/>
                    <a:gd name="T15" fmla="*/ 101 h 159"/>
                    <a:gd name="T16" fmla="*/ 1107 w 1173"/>
                    <a:gd name="T17" fmla="*/ 85 h 159"/>
                    <a:gd name="T18" fmla="*/ 1090 w 1173"/>
                    <a:gd name="T19" fmla="*/ 71 h 159"/>
                    <a:gd name="T20" fmla="*/ 1075 w 1173"/>
                    <a:gd name="T21" fmla="*/ 61 h 159"/>
                    <a:gd name="T22" fmla="*/ 1060 w 1173"/>
                    <a:gd name="T23" fmla="*/ 54 h 159"/>
                    <a:gd name="T24" fmla="*/ 1024 w 1173"/>
                    <a:gd name="T25" fmla="*/ 54 h 159"/>
                    <a:gd name="T26" fmla="*/ 1002 w 1173"/>
                    <a:gd name="T27" fmla="*/ 63 h 159"/>
                    <a:gd name="T28" fmla="*/ 979 w 1173"/>
                    <a:gd name="T29" fmla="*/ 75 h 159"/>
                    <a:gd name="T30" fmla="*/ 954 w 1173"/>
                    <a:gd name="T31" fmla="*/ 89 h 159"/>
                    <a:gd name="T32" fmla="*/ 930 w 1173"/>
                    <a:gd name="T33" fmla="*/ 101 h 159"/>
                    <a:gd name="T34" fmla="*/ 907 w 1173"/>
                    <a:gd name="T35" fmla="*/ 113 h 159"/>
                    <a:gd name="T36" fmla="*/ 885 w 1173"/>
                    <a:gd name="T37" fmla="*/ 120 h 159"/>
                    <a:gd name="T38" fmla="*/ 867 w 1173"/>
                    <a:gd name="T39" fmla="*/ 123 h 159"/>
                    <a:gd name="T40" fmla="*/ 850 w 1173"/>
                    <a:gd name="T41" fmla="*/ 118 h 159"/>
                    <a:gd name="T42" fmla="*/ 834 w 1173"/>
                    <a:gd name="T43" fmla="*/ 104 h 159"/>
                    <a:gd name="T44" fmla="*/ 821 w 1173"/>
                    <a:gd name="T45" fmla="*/ 87 h 159"/>
                    <a:gd name="T46" fmla="*/ 811 w 1173"/>
                    <a:gd name="T47" fmla="*/ 70 h 159"/>
                    <a:gd name="T48" fmla="*/ 797 w 1173"/>
                    <a:gd name="T49" fmla="*/ 52 h 159"/>
                    <a:gd name="T50" fmla="*/ 781 w 1173"/>
                    <a:gd name="T51" fmla="*/ 38 h 159"/>
                    <a:gd name="T52" fmla="*/ 761 w 1173"/>
                    <a:gd name="T53" fmla="*/ 33 h 159"/>
                    <a:gd name="T54" fmla="*/ 743 w 1173"/>
                    <a:gd name="T55" fmla="*/ 38 h 159"/>
                    <a:gd name="T56" fmla="*/ 725 w 1173"/>
                    <a:gd name="T57" fmla="*/ 47 h 159"/>
                    <a:gd name="T58" fmla="*/ 705 w 1173"/>
                    <a:gd name="T59" fmla="*/ 61 h 159"/>
                    <a:gd name="T60" fmla="*/ 683 w 1173"/>
                    <a:gd name="T61" fmla="*/ 75 h 159"/>
                    <a:gd name="T62" fmla="*/ 660 w 1173"/>
                    <a:gd name="T63" fmla="*/ 87 h 159"/>
                    <a:gd name="T64" fmla="*/ 637 w 1173"/>
                    <a:gd name="T65" fmla="*/ 99 h 159"/>
                    <a:gd name="T66" fmla="*/ 611 w 1173"/>
                    <a:gd name="T67" fmla="*/ 104 h 159"/>
                    <a:gd name="T68" fmla="*/ 576 w 1173"/>
                    <a:gd name="T69" fmla="*/ 102 h 159"/>
                    <a:gd name="T70" fmla="*/ 544 w 1173"/>
                    <a:gd name="T71" fmla="*/ 94 h 159"/>
                    <a:gd name="T72" fmla="*/ 510 w 1173"/>
                    <a:gd name="T73" fmla="*/ 78 h 159"/>
                    <a:gd name="T74" fmla="*/ 475 w 1173"/>
                    <a:gd name="T75" fmla="*/ 59 h 159"/>
                    <a:gd name="T76" fmla="*/ 439 w 1173"/>
                    <a:gd name="T77" fmla="*/ 40 h 159"/>
                    <a:gd name="T78" fmla="*/ 401 w 1173"/>
                    <a:gd name="T79" fmla="*/ 23 h 159"/>
                    <a:gd name="T80" fmla="*/ 364 w 1173"/>
                    <a:gd name="T81" fmla="*/ 9 h 159"/>
                    <a:gd name="T82" fmla="*/ 328 w 1173"/>
                    <a:gd name="T83" fmla="*/ 0 h 159"/>
                    <a:gd name="T84" fmla="*/ 265 w 1173"/>
                    <a:gd name="T85" fmla="*/ 6 h 159"/>
                    <a:gd name="T86" fmla="*/ 225 w 1173"/>
                    <a:gd name="T87" fmla="*/ 16 h 159"/>
                    <a:gd name="T88" fmla="*/ 184 w 1173"/>
                    <a:gd name="T89" fmla="*/ 30 h 159"/>
                    <a:gd name="T90" fmla="*/ 146 w 1173"/>
                    <a:gd name="T91" fmla="*/ 47 h 159"/>
                    <a:gd name="T92" fmla="*/ 108 w 1173"/>
                    <a:gd name="T93" fmla="*/ 64 h 159"/>
                    <a:gd name="T94" fmla="*/ 77 w 1173"/>
                    <a:gd name="T95" fmla="*/ 82 h 159"/>
                    <a:gd name="T96" fmla="*/ 50 w 1173"/>
                    <a:gd name="T97" fmla="*/ 95 h 159"/>
                    <a:gd name="T98" fmla="*/ 30 w 1173"/>
                    <a:gd name="T99" fmla="*/ 108 h 159"/>
                    <a:gd name="T100" fmla="*/ 17 w 1173"/>
                    <a:gd name="T101" fmla="*/ 118 h 159"/>
                    <a:gd name="T102" fmla="*/ 0 w 1173"/>
                    <a:gd name="T103" fmla="*/ 135 h 159"/>
                    <a:gd name="T104" fmla="*/ 5 w 1173"/>
                    <a:gd name="T105" fmla="*/ 149 h 159"/>
                    <a:gd name="T106" fmla="*/ 14 w 1173"/>
                    <a:gd name="T107" fmla="*/ 152 h 159"/>
                    <a:gd name="T108" fmla="*/ 27 w 1173"/>
                    <a:gd name="T109" fmla="*/ 158 h 159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173"/>
                    <a:gd name="T166" fmla="*/ 0 h 159"/>
                    <a:gd name="T167" fmla="*/ 1173 w 1173"/>
                    <a:gd name="T168" fmla="*/ 159 h 159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173" h="159">
                      <a:moveTo>
                        <a:pt x="35" y="159"/>
                      </a:moveTo>
                      <a:lnTo>
                        <a:pt x="1169" y="159"/>
                      </a:lnTo>
                      <a:lnTo>
                        <a:pt x="1169" y="156"/>
                      </a:lnTo>
                      <a:lnTo>
                        <a:pt x="1171" y="154"/>
                      </a:lnTo>
                      <a:lnTo>
                        <a:pt x="1171" y="147"/>
                      </a:lnTo>
                      <a:lnTo>
                        <a:pt x="1173" y="146"/>
                      </a:lnTo>
                      <a:lnTo>
                        <a:pt x="1173" y="130"/>
                      </a:lnTo>
                      <a:lnTo>
                        <a:pt x="1171" y="128"/>
                      </a:lnTo>
                      <a:lnTo>
                        <a:pt x="1171" y="125"/>
                      </a:lnTo>
                      <a:lnTo>
                        <a:pt x="1169" y="125"/>
                      </a:lnTo>
                      <a:lnTo>
                        <a:pt x="1169" y="123"/>
                      </a:lnTo>
                      <a:lnTo>
                        <a:pt x="1168" y="121"/>
                      </a:lnTo>
                      <a:lnTo>
                        <a:pt x="1164" y="121"/>
                      </a:lnTo>
                      <a:lnTo>
                        <a:pt x="1164" y="123"/>
                      </a:lnTo>
                      <a:lnTo>
                        <a:pt x="1163" y="123"/>
                      </a:lnTo>
                      <a:lnTo>
                        <a:pt x="1163" y="125"/>
                      </a:lnTo>
                      <a:lnTo>
                        <a:pt x="1161" y="125"/>
                      </a:lnTo>
                      <a:lnTo>
                        <a:pt x="1159" y="127"/>
                      </a:lnTo>
                      <a:lnTo>
                        <a:pt x="1153" y="127"/>
                      </a:lnTo>
                      <a:lnTo>
                        <a:pt x="1151" y="125"/>
                      </a:lnTo>
                      <a:lnTo>
                        <a:pt x="1148" y="125"/>
                      </a:lnTo>
                      <a:lnTo>
                        <a:pt x="1146" y="123"/>
                      </a:lnTo>
                      <a:lnTo>
                        <a:pt x="1145" y="123"/>
                      </a:lnTo>
                      <a:lnTo>
                        <a:pt x="1141" y="121"/>
                      </a:lnTo>
                      <a:lnTo>
                        <a:pt x="1138" y="118"/>
                      </a:lnTo>
                      <a:lnTo>
                        <a:pt x="1135" y="116"/>
                      </a:lnTo>
                      <a:lnTo>
                        <a:pt x="1133" y="114"/>
                      </a:lnTo>
                      <a:lnTo>
                        <a:pt x="1131" y="111"/>
                      </a:lnTo>
                      <a:lnTo>
                        <a:pt x="1128" y="109"/>
                      </a:lnTo>
                      <a:lnTo>
                        <a:pt x="1126" y="106"/>
                      </a:lnTo>
                      <a:lnTo>
                        <a:pt x="1123" y="104"/>
                      </a:lnTo>
                      <a:lnTo>
                        <a:pt x="1120" y="101"/>
                      </a:lnTo>
                      <a:lnTo>
                        <a:pt x="1118" y="97"/>
                      </a:lnTo>
                      <a:lnTo>
                        <a:pt x="1115" y="95"/>
                      </a:lnTo>
                      <a:lnTo>
                        <a:pt x="1108" y="89"/>
                      </a:lnTo>
                      <a:lnTo>
                        <a:pt x="1107" y="85"/>
                      </a:lnTo>
                      <a:lnTo>
                        <a:pt x="1103" y="82"/>
                      </a:lnTo>
                      <a:lnTo>
                        <a:pt x="1100" y="80"/>
                      </a:lnTo>
                      <a:lnTo>
                        <a:pt x="1093" y="73"/>
                      </a:lnTo>
                      <a:lnTo>
                        <a:pt x="1090" y="71"/>
                      </a:lnTo>
                      <a:lnTo>
                        <a:pt x="1087" y="68"/>
                      </a:lnTo>
                      <a:lnTo>
                        <a:pt x="1083" y="66"/>
                      </a:lnTo>
                      <a:lnTo>
                        <a:pt x="1078" y="63"/>
                      </a:lnTo>
                      <a:lnTo>
                        <a:pt x="1075" y="61"/>
                      </a:lnTo>
                      <a:lnTo>
                        <a:pt x="1072" y="59"/>
                      </a:lnTo>
                      <a:lnTo>
                        <a:pt x="1067" y="57"/>
                      </a:lnTo>
                      <a:lnTo>
                        <a:pt x="1064" y="56"/>
                      </a:lnTo>
                      <a:lnTo>
                        <a:pt x="1060" y="54"/>
                      </a:lnTo>
                      <a:lnTo>
                        <a:pt x="1055" y="52"/>
                      </a:lnTo>
                      <a:lnTo>
                        <a:pt x="1034" y="52"/>
                      </a:lnTo>
                      <a:lnTo>
                        <a:pt x="1029" y="54"/>
                      </a:lnTo>
                      <a:lnTo>
                        <a:pt x="1024" y="54"/>
                      </a:lnTo>
                      <a:lnTo>
                        <a:pt x="1019" y="56"/>
                      </a:lnTo>
                      <a:lnTo>
                        <a:pt x="1014" y="57"/>
                      </a:lnTo>
                      <a:lnTo>
                        <a:pt x="1007" y="61"/>
                      </a:lnTo>
                      <a:lnTo>
                        <a:pt x="1002" y="63"/>
                      </a:lnTo>
                      <a:lnTo>
                        <a:pt x="996" y="66"/>
                      </a:lnTo>
                      <a:lnTo>
                        <a:pt x="991" y="68"/>
                      </a:lnTo>
                      <a:lnTo>
                        <a:pt x="984" y="71"/>
                      </a:lnTo>
                      <a:lnTo>
                        <a:pt x="979" y="75"/>
                      </a:lnTo>
                      <a:lnTo>
                        <a:pt x="973" y="78"/>
                      </a:lnTo>
                      <a:lnTo>
                        <a:pt x="966" y="82"/>
                      </a:lnTo>
                      <a:lnTo>
                        <a:pt x="961" y="85"/>
                      </a:lnTo>
                      <a:lnTo>
                        <a:pt x="954" y="89"/>
                      </a:lnTo>
                      <a:lnTo>
                        <a:pt x="948" y="92"/>
                      </a:lnTo>
                      <a:lnTo>
                        <a:pt x="943" y="95"/>
                      </a:lnTo>
                      <a:lnTo>
                        <a:pt x="936" y="97"/>
                      </a:lnTo>
                      <a:lnTo>
                        <a:pt x="930" y="101"/>
                      </a:lnTo>
                      <a:lnTo>
                        <a:pt x="925" y="104"/>
                      </a:lnTo>
                      <a:lnTo>
                        <a:pt x="918" y="108"/>
                      </a:lnTo>
                      <a:lnTo>
                        <a:pt x="913" y="109"/>
                      </a:lnTo>
                      <a:lnTo>
                        <a:pt x="907" y="113"/>
                      </a:lnTo>
                      <a:lnTo>
                        <a:pt x="902" y="114"/>
                      </a:lnTo>
                      <a:lnTo>
                        <a:pt x="895" y="116"/>
                      </a:lnTo>
                      <a:lnTo>
                        <a:pt x="890" y="118"/>
                      </a:lnTo>
                      <a:lnTo>
                        <a:pt x="885" y="120"/>
                      </a:lnTo>
                      <a:lnTo>
                        <a:pt x="880" y="121"/>
                      </a:lnTo>
                      <a:lnTo>
                        <a:pt x="875" y="121"/>
                      </a:lnTo>
                      <a:lnTo>
                        <a:pt x="870" y="123"/>
                      </a:lnTo>
                      <a:lnTo>
                        <a:pt x="867" y="123"/>
                      </a:lnTo>
                      <a:lnTo>
                        <a:pt x="862" y="121"/>
                      </a:lnTo>
                      <a:lnTo>
                        <a:pt x="859" y="121"/>
                      </a:lnTo>
                      <a:lnTo>
                        <a:pt x="854" y="120"/>
                      </a:lnTo>
                      <a:lnTo>
                        <a:pt x="850" y="118"/>
                      </a:lnTo>
                      <a:lnTo>
                        <a:pt x="847" y="116"/>
                      </a:lnTo>
                      <a:lnTo>
                        <a:pt x="844" y="113"/>
                      </a:lnTo>
                      <a:lnTo>
                        <a:pt x="840" y="111"/>
                      </a:lnTo>
                      <a:lnTo>
                        <a:pt x="834" y="104"/>
                      </a:lnTo>
                      <a:lnTo>
                        <a:pt x="832" y="101"/>
                      </a:lnTo>
                      <a:lnTo>
                        <a:pt x="825" y="94"/>
                      </a:lnTo>
                      <a:lnTo>
                        <a:pt x="824" y="90"/>
                      </a:lnTo>
                      <a:lnTo>
                        <a:pt x="821" y="87"/>
                      </a:lnTo>
                      <a:lnTo>
                        <a:pt x="817" y="82"/>
                      </a:lnTo>
                      <a:lnTo>
                        <a:pt x="816" y="78"/>
                      </a:lnTo>
                      <a:lnTo>
                        <a:pt x="812" y="75"/>
                      </a:lnTo>
                      <a:lnTo>
                        <a:pt x="811" y="70"/>
                      </a:lnTo>
                      <a:lnTo>
                        <a:pt x="807" y="66"/>
                      </a:lnTo>
                      <a:lnTo>
                        <a:pt x="806" y="63"/>
                      </a:lnTo>
                      <a:lnTo>
                        <a:pt x="799" y="56"/>
                      </a:lnTo>
                      <a:lnTo>
                        <a:pt x="797" y="52"/>
                      </a:lnTo>
                      <a:lnTo>
                        <a:pt x="791" y="45"/>
                      </a:lnTo>
                      <a:lnTo>
                        <a:pt x="787" y="44"/>
                      </a:lnTo>
                      <a:lnTo>
                        <a:pt x="784" y="40"/>
                      </a:lnTo>
                      <a:lnTo>
                        <a:pt x="781" y="38"/>
                      </a:lnTo>
                      <a:lnTo>
                        <a:pt x="778" y="37"/>
                      </a:lnTo>
                      <a:lnTo>
                        <a:pt x="773" y="35"/>
                      </a:lnTo>
                      <a:lnTo>
                        <a:pt x="766" y="35"/>
                      </a:lnTo>
                      <a:lnTo>
                        <a:pt x="761" y="33"/>
                      </a:lnTo>
                      <a:lnTo>
                        <a:pt x="756" y="35"/>
                      </a:lnTo>
                      <a:lnTo>
                        <a:pt x="753" y="35"/>
                      </a:lnTo>
                      <a:lnTo>
                        <a:pt x="748" y="37"/>
                      </a:lnTo>
                      <a:lnTo>
                        <a:pt x="743" y="38"/>
                      </a:lnTo>
                      <a:lnTo>
                        <a:pt x="738" y="40"/>
                      </a:lnTo>
                      <a:lnTo>
                        <a:pt x="733" y="42"/>
                      </a:lnTo>
                      <a:lnTo>
                        <a:pt x="730" y="45"/>
                      </a:lnTo>
                      <a:lnTo>
                        <a:pt x="725" y="47"/>
                      </a:lnTo>
                      <a:lnTo>
                        <a:pt x="720" y="51"/>
                      </a:lnTo>
                      <a:lnTo>
                        <a:pt x="715" y="54"/>
                      </a:lnTo>
                      <a:lnTo>
                        <a:pt x="710" y="57"/>
                      </a:lnTo>
                      <a:lnTo>
                        <a:pt x="705" y="61"/>
                      </a:lnTo>
                      <a:lnTo>
                        <a:pt x="700" y="64"/>
                      </a:lnTo>
                      <a:lnTo>
                        <a:pt x="693" y="68"/>
                      </a:lnTo>
                      <a:lnTo>
                        <a:pt x="688" y="71"/>
                      </a:lnTo>
                      <a:lnTo>
                        <a:pt x="683" y="75"/>
                      </a:lnTo>
                      <a:lnTo>
                        <a:pt x="678" y="78"/>
                      </a:lnTo>
                      <a:lnTo>
                        <a:pt x="672" y="82"/>
                      </a:lnTo>
                      <a:lnTo>
                        <a:pt x="667" y="85"/>
                      </a:lnTo>
                      <a:lnTo>
                        <a:pt x="660" y="87"/>
                      </a:lnTo>
                      <a:lnTo>
                        <a:pt x="655" y="90"/>
                      </a:lnTo>
                      <a:lnTo>
                        <a:pt x="649" y="94"/>
                      </a:lnTo>
                      <a:lnTo>
                        <a:pt x="642" y="95"/>
                      </a:lnTo>
                      <a:lnTo>
                        <a:pt x="637" y="99"/>
                      </a:lnTo>
                      <a:lnTo>
                        <a:pt x="630" y="101"/>
                      </a:lnTo>
                      <a:lnTo>
                        <a:pt x="624" y="102"/>
                      </a:lnTo>
                      <a:lnTo>
                        <a:pt x="617" y="104"/>
                      </a:lnTo>
                      <a:lnTo>
                        <a:pt x="611" y="104"/>
                      </a:lnTo>
                      <a:lnTo>
                        <a:pt x="604" y="106"/>
                      </a:lnTo>
                      <a:lnTo>
                        <a:pt x="591" y="106"/>
                      </a:lnTo>
                      <a:lnTo>
                        <a:pt x="582" y="104"/>
                      </a:lnTo>
                      <a:lnTo>
                        <a:pt x="576" y="102"/>
                      </a:lnTo>
                      <a:lnTo>
                        <a:pt x="568" y="101"/>
                      </a:lnTo>
                      <a:lnTo>
                        <a:pt x="559" y="99"/>
                      </a:lnTo>
                      <a:lnTo>
                        <a:pt x="553" y="95"/>
                      </a:lnTo>
                      <a:lnTo>
                        <a:pt x="544" y="94"/>
                      </a:lnTo>
                      <a:lnTo>
                        <a:pt x="536" y="90"/>
                      </a:lnTo>
                      <a:lnTo>
                        <a:pt x="528" y="87"/>
                      </a:lnTo>
                      <a:lnTo>
                        <a:pt x="518" y="82"/>
                      </a:lnTo>
                      <a:lnTo>
                        <a:pt x="510" y="78"/>
                      </a:lnTo>
                      <a:lnTo>
                        <a:pt x="501" y="73"/>
                      </a:lnTo>
                      <a:lnTo>
                        <a:pt x="493" y="70"/>
                      </a:lnTo>
                      <a:lnTo>
                        <a:pt x="483" y="64"/>
                      </a:lnTo>
                      <a:lnTo>
                        <a:pt x="475" y="59"/>
                      </a:lnTo>
                      <a:lnTo>
                        <a:pt x="465" y="56"/>
                      </a:lnTo>
                      <a:lnTo>
                        <a:pt x="457" y="51"/>
                      </a:lnTo>
                      <a:lnTo>
                        <a:pt x="447" y="45"/>
                      </a:lnTo>
                      <a:lnTo>
                        <a:pt x="439" y="40"/>
                      </a:lnTo>
                      <a:lnTo>
                        <a:pt x="429" y="37"/>
                      </a:lnTo>
                      <a:lnTo>
                        <a:pt x="419" y="32"/>
                      </a:lnTo>
                      <a:lnTo>
                        <a:pt x="411" y="26"/>
                      </a:lnTo>
                      <a:lnTo>
                        <a:pt x="401" y="23"/>
                      </a:lnTo>
                      <a:lnTo>
                        <a:pt x="392" y="19"/>
                      </a:lnTo>
                      <a:lnTo>
                        <a:pt x="382" y="16"/>
                      </a:lnTo>
                      <a:lnTo>
                        <a:pt x="374" y="13"/>
                      </a:lnTo>
                      <a:lnTo>
                        <a:pt x="364" y="9"/>
                      </a:lnTo>
                      <a:lnTo>
                        <a:pt x="354" y="6"/>
                      </a:lnTo>
                      <a:lnTo>
                        <a:pt x="346" y="4"/>
                      </a:lnTo>
                      <a:lnTo>
                        <a:pt x="338" y="2"/>
                      </a:lnTo>
                      <a:lnTo>
                        <a:pt x="328" y="0"/>
                      </a:lnTo>
                      <a:lnTo>
                        <a:pt x="293" y="0"/>
                      </a:lnTo>
                      <a:lnTo>
                        <a:pt x="283" y="2"/>
                      </a:lnTo>
                      <a:lnTo>
                        <a:pt x="273" y="2"/>
                      </a:lnTo>
                      <a:lnTo>
                        <a:pt x="265" y="6"/>
                      </a:lnTo>
                      <a:lnTo>
                        <a:pt x="255" y="7"/>
                      </a:lnTo>
                      <a:lnTo>
                        <a:pt x="245" y="9"/>
                      </a:lnTo>
                      <a:lnTo>
                        <a:pt x="235" y="13"/>
                      </a:lnTo>
                      <a:lnTo>
                        <a:pt x="225" y="16"/>
                      </a:lnTo>
                      <a:lnTo>
                        <a:pt x="215" y="19"/>
                      </a:lnTo>
                      <a:lnTo>
                        <a:pt x="204" y="23"/>
                      </a:lnTo>
                      <a:lnTo>
                        <a:pt x="194" y="26"/>
                      </a:lnTo>
                      <a:lnTo>
                        <a:pt x="184" y="30"/>
                      </a:lnTo>
                      <a:lnTo>
                        <a:pt x="174" y="33"/>
                      </a:lnTo>
                      <a:lnTo>
                        <a:pt x="164" y="38"/>
                      </a:lnTo>
                      <a:lnTo>
                        <a:pt x="154" y="42"/>
                      </a:lnTo>
                      <a:lnTo>
                        <a:pt x="146" y="47"/>
                      </a:lnTo>
                      <a:lnTo>
                        <a:pt x="136" y="51"/>
                      </a:lnTo>
                      <a:lnTo>
                        <a:pt x="126" y="56"/>
                      </a:lnTo>
                      <a:lnTo>
                        <a:pt x="118" y="59"/>
                      </a:lnTo>
                      <a:lnTo>
                        <a:pt x="108" y="64"/>
                      </a:lnTo>
                      <a:lnTo>
                        <a:pt x="100" y="70"/>
                      </a:lnTo>
                      <a:lnTo>
                        <a:pt x="91" y="73"/>
                      </a:lnTo>
                      <a:lnTo>
                        <a:pt x="83" y="78"/>
                      </a:lnTo>
                      <a:lnTo>
                        <a:pt x="77" y="82"/>
                      </a:lnTo>
                      <a:lnTo>
                        <a:pt x="68" y="85"/>
                      </a:lnTo>
                      <a:lnTo>
                        <a:pt x="62" y="89"/>
                      </a:lnTo>
                      <a:lnTo>
                        <a:pt x="55" y="92"/>
                      </a:lnTo>
                      <a:lnTo>
                        <a:pt x="50" y="95"/>
                      </a:lnTo>
                      <a:lnTo>
                        <a:pt x="43" y="99"/>
                      </a:lnTo>
                      <a:lnTo>
                        <a:pt x="39" y="102"/>
                      </a:lnTo>
                      <a:lnTo>
                        <a:pt x="35" y="106"/>
                      </a:lnTo>
                      <a:lnTo>
                        <a:pt x="30" y="108"/>
                      </a:lnTo>
                      <a:lnTo>
                        <a:pt x="27" y="111"/>
                      </a:lnTo>
                      <a:lnTo>
                        <a:pt x="24" y="113"/>
                      </a:lnTo>
                      <a:lnTo>
                        <a:pt x="20" y="116"/>
                      </a:lnTo>
                      <a:lnTo>
                        <a:pt x="17" y="118"/>
                      </a:lnTo>
                      <a:lnTo>
                        <a:pt x="14" y="120"/>
                      </a:lnTo>
                      <a:lnTo>
                        <a:pt x="2" y="132"/>
                      </a:lnTo>
                      <a:lnTo>
                        <a:pt x="2" y="133"/>
                      </a:lnTo>
                      <a:lnTo>
                        <a:pt x="0" y="135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6"/>
                      </a:lnTo>
                      <a:lnTo>
                        <a:pt x="5" y="149"/>
                      </a:lnTo>
                      <a:lnTo>
                        <a:pt x="7" y="149"/>
                      </a:lnTo>
                      <a:lnTo>
                        <a:pt x="9" y="151"/>
                      </a:lnTo>
                      <a:lnTo>
                        <a:pt x="12" y="152"/>
                      </a:lnTo>
                      <a:lnTo>
                        <a:pt x="14" y="152"/>
                      </a:lnTo>
                      <a:lnTo>
                        <a:pt x="17" y="154"/>
                      </a:lnTo>
                      <a:lnTo>
                        <a:pt x="20" y="156"/>
                      </a:lnTo>
                      <a:lnTo>
                        <a:pt x="24" y="156"/>
                      </a:lnTo>
                      <a:lnTo>
                        <a:pt x="27" y="158"/>
                      </a:lnTo>
                      <a:lnTo>
                        <a:pt x="30" y="158"/>
                      </a:lnTo>
                      <a:lnTo>
                        <a:pt x="35" y="159"/>
                      </a:lnTo>
                      <a:close/>
                    </a:path>
                  </a:pathLst>
                </a:custGeom>
                <a:noFill/>
                <a:ln w="0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4" name="Freeform 612"/>
                <p:cNvSpPr>
                  <a:spLocks/>
                </p:cNvSpPr>
                <p:nvPr/>
              </p:nvSpPr>
              <p:spPr bwMode="auto">
                <a:xfrm>
                  <a:off x="2129" y="3511"/>
                  <a:ext cx="1055" cy="209"/>
                </a:xfrm>
                <a:custGeom>
                  <a:avLst/>
                  <a:gdLst>
                    <a:gd name="T0" fmla="*/ 6 w 1055"/>
                    <a:gd name="T1" fmla="*/ 24 h 209"/>
                    <a:gd name="T2" fmla="*/ 20 w 1055"/>
                    <a:gd name="T3" fmla="*/ 48 h 209"/>
                    <a:gd name="T4" fmla="*/ 31 w 1055"/>
                    <a:gd name="T5" fmla="*/ 74 h 209"/>
                    <a:gd name="T6" fmla="*/ 48 w 1055"/>
                    <a:gd name="T7" fmla="*/ 95 h 209"/>
                    <a:gd name="T8" fmla="*/ 125 w 1055"/>
                    <a:gd name="T9" fmla="*/ 131 h 209"/>
                    <a:gd name="T10" fmla="*/ 243 w 1055"/>
                    <a:gd name="T11" fmla="*/ 131 h 209"/>
                    <a:gd name="T12" fmla="*/ 337 w 1055"/>
                    <a:gd name="T13" fmla="*/ 131 h 209"/>
                    <a:gd name="T14" fmla="*/ 408 w 1055"/>
                    <a:gd name="T15" fmla="*/ 167 h 209"/>
                    <a:gd name="T16" fmla="*/ 521 w 1055"/>
                    <a:gd name="T17" fmla="*/ 207 h 209"/>
                    <a:gd name="T18" fmla="*/ 559 w 1055"/>
                    <a:gd name="T19" fmla="*/ 176 h 209"/>
                    <a:gd name="T20" fmla="*/ 575 w 1055"/>
                    <a:gd name="T21" fmla="*/ 160 h 209"/>
                    <a:gd name="T22" fmla="*/ 618 w 1055"/>
                    <a:gd name="T23" fmla="*/ 167 h 209"/>
                    <a:gd name="T24" fmla="*/ 666 w 1055"/>
                    <a:gd name="T25" fmla="*/ 150 h 209"/>
                    <a:gd name="T26" fmla="*/ 689 w 1055"/>
                    <a:gd name="T27" fmla="*/ 141 h 209"/>
                    <a:gd name="T28" fmla="*/ 737 w 1055"/>
                    <a:gd name="T29" fmla="*/ 148 h 209"/>
                    <a:gd name="T30" fmla="*/ 777 w 1055"/>
                    <a:gd name="T31" fmla="*/ 159 h 209"/>
                    <a:gd name="T32" fmla="*/ 808 w 1055"/>
                    <a:gd name="T33" fmla="*/ 152 h 209"/>
                    <a:gd name="T34" fmla="*/ 840 w 1055"/>
                    <a:gd name="T35" fmla="*/ 146 h 209"/>
                    <a:gd name="T36" fmla="*/ 881 w 1055"/>
                    <a:gd name="T37" fmla="*/ 148 h 209"/>
                    <a:gd name="T38" fmla="*/ 893 w 1055"/>
                    <a:gd name="T39" fmla="*/ 124 h 209"/>
                    <a:gd name="T40" fmla="*/ 898 w 1055"/>
                    <a:gd name="T41" fmla="*/ 117 h 209"/>
                    <a:gd name="T42" fmla="*/ 909 w 1055"/>
                    <a:gd name="T43" fmla="*/ 112 h 209"/>
                    <a:gd name="T44" fmla="*/ 947 w 1055"/>
                    <a:gd name="T45" fmla="*/ 91 h 209"/>
                    <a:gd name="T46" fmla="*/ 952 w 1055"/>
                    <a:gd name="T47" fmla="*/ 86 h 209"/>
                    <a:gd name="T48" fmla="*/ 967 w 1055"/>
                    <a:gd name="T49" fmla="*/ 83 h 209"/>
                    <a:gd name="T50" fmla="*/ 997 w 1055"/>
                    <a:gd name="T51" fmla="*/ 77 h 209"/>
                    <a:gd name="T52" fmla="*/ 1018 w 1055"/>
                    <a:gd name="T53" fmla="*/ 70 h 209"/>
                    <a:gd name="T54" fmla="*/ 1043 w 1055"/>
                    <a:gd name="T55" fmla="*/ 64 h 209"/>
                    <a:gd name="T56" fmla="*/ 1053 w 1055"/>
                    <a:gd name="T57" fmla="*/ 58 h 209"/>
                    <a:gd name="T58" fmla="*/ 1043 w 1055"/>
                    <a:gd name="T59" fmla="*/ 48 h 209"/>
                    <a:gd name="T60" fmla="*/ 1033 w 1055"/>
                    <a:gd name="T61" fmla="*/ 53 h 209"/>
                    <a:gd name="T62" fmla="*/ 1020 w 1055"/>
                    <a:gd name="T63" fmla="*/ 55 h 209"/>
                    <a:gd name="T64" fmla="*/ 997 w 1055"/>
                    <a:gd name="T65" fmla="*/ 62 h 209"/>
                    <a:gd name="T66" fmla="*/ 972 w 1055"/>
                    <a:gd name="T67" fmla="*/ 67 h 209"/>
                    <a:gd name="T68" fmla="*/ 942 w 1055"/>
                    <a:gd name="T69" fmla="*/ 79 h 209"/>
                    <a:gd name="T70" fmla="*/ 936 w 1055"/>
                    <a:gd name="T71" fmla="*/ 83 h 209"/>
                    <a:gd name="T72" fmla="*/ 914 w 1055"/>
                    <a:gd name="T73" fmla="*/ 93 h 209"/>
                    <a:gd name="T74" fmla="*/ 893 w 1055"/>
                    <a:gd name="T75" fmla="*/ 103 h 209"/>
                    <a:gd name="T76" fmla="*/ 881 w 1055"/>
                    <a:gd name="T77" fmla="*/ 114 h 209"/>
                    <a:gd name="T78" fmla="*/ 874 w 1055"/>
                    <a:gd name="T79" fmla="*/ 141 h 209"/>
                    <a:gd name="T80" fmla="*/ 848 w 1055"/>
                    <a:gd name="T81" fmla="*/ 129 h 209"/>
                    <a:gd name="T82" fmla="*/ 818 w 1055"/>
                    <a:gd name="T83" fmla="*/ 136 h 209"/>
                    <a:gd name="T84" fmla="*/ 784 w 1055"/>
                    <a:gd name="T85" fmla="*/ 141 h 209"/>
                    <a:gd name="T86" fmla="*/ 775 w 1055"/>
                    <a:gd name="T87" fmla="*/ 140 h 209"/>
                    <a:gd name="T88" fmla="*/ 709 w 1055"/>
                    <a:gd name="T89" fmla="*/ 129 h 209"/>
                    <a:gd name="T90" fmla="*/ 673 w 1055"/>
                    <a:gd name="T91" fmla="*/ 127 h 209"/>
                    <a:gd name="T92" fmla="*/ 638 w 1055"/>
                    <a:gd name="T93" fmla="*/ 157 h 209"/>
                    <a:gd name="T94" fmla="*/ 602 w 1055"/>
                    <a:gd name="T95" fmla="*/ 150 h 209"/>
                    <a:gd name="T96" fmla="*/ 560 w 1055"/>
                    <a:gd name="T97" fmla="*/ 148 h 209"/>
                    <a:gd name="T98" fmla="*/ 544 w 1055"/>
                    <a:gd name="T99" fmla="*/ 176 h 209"/>
                    <a:gd name="T100" fmla="*/ 509 w 1055"/>
                    <a:gd name="T101" fmla="*/ 193 h 209"/>
                    <a:gd name="T102" fmla="*/ 407 w 1055"/>
                    <a:gd name="T103" fmla="*/ 150 h 209"/>
                    <a:gd name="T104" fmla="*/ 329 w 1055"/>
                    <a:gd name="T105" fmla="*/ 115 h 209"/>
                    <a:gd name="T106" fmla="*/ 235 w 1055"/>
                    <a:gd name="T107" fmla="*/ 119 h 209"/>
                    <a:gd name="T108" fmla="*/ 119 w 1055"/>
                    <a:gd name="T109" fmla="*/ 115 h 209"/>
                    <a:gd name="T110" fmla="*/ 46 w 1055"/>
                    <a:gd name="T111" fmla="*/ 79 h 209"/>
                    <a:gd name="T112" fmla="*/ 41 w 1055"/>
                    <a:gd name="T113" fmla="*/ 62 h 209"/>
                    <a:gd name="T114" fmla="*/ 30 w 1055"/>
                    <a:gd name="T115" fmla="*/ 36 h 209"/>
                    <a:gd name="T116" fmla="*/ 16 w 1055"/>
                    <a:gd name="T117" fmla="*/ 12 h 209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1055"/>
                    <a:gd name="T178" fmla="*/ 0 h 209"/>
                    <a:gd name="T179" fmla="*/ 1055 w 1055"/>
                    <a:gd name="T180" fmla="*/ 209 h 209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1055" h="209">
                      <a:moveTo>
                        <a:pt x="0" y="7"/>
                      </a:moveTo>
                      <a:lnTo>
                        <a:pt x="0" y="3"/>
                      </a:lnTo>
                      <a:lnTo>
                        <a:pt x="0" y="7"/>
                      </a:lnTo>
                      <a:lnTo>
                        <a:pt x="3" y="12"/>
                      </a:lnTo>
                      <a:lnTo>
                        <a:pt x="3" y="13"/>
                      </a:lnTo>
                      <a:lnTo>
                        <a:pt x="6" y="19"/>
                      </a:lnTo>
                      <a:lnTo>
                        <a:pt x="6" y="24"/>
                      </a:lnTo>
                      <a:lnTo>
                        <a:pt x="10" y="26"/>
                      </a:lnTo>
                      <a:lnTo>
                        <a:pt x="10" y="29"/>
                      </a:lnTo>
                      <a:lnTo>
                        <a:pt x="13" y="34"/>
                      </a:lnTo>
                      <a:lnTo>
                        <a:pt x="13" y="36"/>
                      </a:lnTo>
                      <a:lnTo>
                        <a:pt x="16" y="41"/>
                      </a:lnTo>
                      <a:lnTo>
                        <a:pt x="16" y="46"/>
                      </a:lnTo>
                      <a:lnTo>
                        <a:pt x="20" y="48"/>
                      </a:lnTo>
                      <a:lnTo>
                        <a:pt x="20" y="51"/>
                      </a:lnTo>
                      <a:lnTo>
                        <a:pt x="23" y="57"/>
                      </a:lnTo>
                      <a:lnTo>
                        <a:pt x="25" y="58"/>
                      </a:lnTo>
                      <a:lnTo>
                        <a:pt x="25" y="62"/>
                      </a:lnTo>
                      <a:lnTo>
                        <a:pt x="28" y="67"/>
                      </a:lnTo>
                      <a:lnTo>
                        <a:pt x="28" y="72"/>
                      </a:lnTo>
                      <a:lnTo>
                        <a:pt x="31" y="74"/>
                      </a:lnTo>
                      <a:lnTo>
                        <a:pt x="33" y="77"/>
                      </a:lnTo>
                      <a:lnTo>
                        <a:pt x="33" y="83"/>
                      </a:lnTo>
                      <a:lnTo>
                        <a:pt x="36" y="84"/>
                      </a:lnTo>
                      <a:lnTo>
                        <a:pt x="36" y="88"/>
                      </a:lnTo>
                      <a:lnTo>
                        <a:pt x="38" y="88"/>
                      </a:lnTo>
                      <a:lnTo>
                        <a:pt x="40" y="89"/>
                      </a:lnTo>
                      <a:lnTo>
                        <a:pt x="48" y="95"/>
                      </a:lnTo>
                      <a:lnTo>
                        <a:pt x="54" y="102"/>
                      </a:lnTo>
                      <a:lnTo>
                        <a:pt x="71" y="114"/>
                      </a:lnTo>
                      <a:lnTo>
                        <a:pt x="83" y="117"/>
                      </a:lnTo>
                      <a:lnTo>
                        <a:pt x="99" y="124"/>
                      </a:lnTo>
                      <a:lnTo>
                        <a:pt x="107" y="126"/>
                      </a:lnTo>
                      <a:lnTo>
                        <a:pt x="116" y="129"/>
                      </a:lnTo>
                      <a:lnTo>
                        <a:pt x="125" y="131"/>
                      </a:lnTo>
                      <a:lnTo>
                        <a:pt x="135" y="133"/>
                      </a:lnTo>
                      <a:lnTo>
                        <a:pt x="145" y="133"/>
                      </a:lnTo>
                      <a:lnTo>
                        <a:pt x="154" y="134"/>
                      </a:lnTo>
                      <a:lnTo>
                        <a:pt x="216" y="134"/>
                      </a:lnTo>
                      <a:lnTo>
                        <a:pt x="225" y="133"/>
                      </a:lnTo>
                      <a:lnTo>
                        <a:pt x="235" y="133"/>
                      </a:lnTo>
                      <a:lnTo>
                        <a:pt x="243" y="131"/>
                      </a:lnTo>
                      <a:lnTo>
                        <a:pt x="261" y="131"/>
                      </a:lnTo>
                      <a:lnTo>
                        <a:pt x="269" y="129"/>
                      </a:lnTo>
                      <a:lnTo>
                        <a:pt x="294" y="129"/>
                      </a:lnTo>
                      <a:lnTo>
                        <a:pt x="302" y="127"/>
                      </a:lnTo>
                      <a:lnTo>
                        <a:pt x="311" y="129"/>
                      </a:lnTo>
                      <a:lnTo>
                        <a:pt x="329" y="129"/>
                      </a:lnTo>
                      <a:lnTo>
                        <a:pt x="337" y="131"/>
                      </a:lnTo>
                      <a:lnTo>
                        <a:pt x="347" y="134"/>
                      </a:lnTo>
                      <a:lnTo>
                        <a:pt x="355" y="136"/>
                      </a:lnTo>
                      <a:lnTo>
                        <a:pt x="362" y="140"/>
                      </a:lnTo>
                      <a:lnTo>
                        <a:pt x="388" y="152"/>
                      </a:lnTo>
                      <a:lnTo>
                        <a:pt x="393" y="155"/>
                      </a:lnTo>
                      <a:lnTo>
                        <a:pt x="400" y="160"/>
                      </a:lnTo>
                      <a:lnTo>
                        <a:pt x="408" y="167"/>
                      </a:lnTo>
                      <a:lnTo>
                        <a:pt x="421" y="181"/>
                      </a:lnTo>
                      <a:lnTo>
                        <a:pt x="448" y="200"/>
                      </a:lnTo>
                      <a:lnTo>
                        <a:pt x="455" y="202"/>
                      </a:lnTo>
                      <a:lnTo>
                        <a:pt x="483" y="209"/>
                      </a:lnTo>
                      <a:lnTo>
                        <a:pt x="499" y="209"/>
                      </a:lnTo>
                      <a:lnTo>
                        <a:pt x="509" y="207"/>
                      </a:lnTo>
                      <a:lnTo>
                        <a:pt x="521" y="207"/>
                      </a:lnTo>
                      <a:lnTo>
                        <a:pt x="531" y="203"/>
                      </a:lnTo>
                      <a:lnTo>
                        <a:pt x="542" y="202"/>
                      </a:lnTo>
                      <a:lnTo>
                        <a:pt x="550" y="193"/>
                      </a:lnTo>
                      <a:lnTo>
                        <a:pt x="552" y="188"/>
                      </a:lnTo>
                      <a:lnTo>
                        <a:pt x="554" y="183"/>
                      </a:lnTo>
                      <a:lnTo>
                        <a:pt x="555" y="179"/>
                      </a:lnTo>
                      <a:lnTo>
                        <a:pt x="559" y="176"/>
                      </a:lnTo>
                      <a:lnTo>
                        <a:pt x="564" y="167"/>
                      </a:lnTo>
                      <a:lnTo>
                        <a:pt x="569" y="162"/>
                      </a:lnTo>
                      <a:lnTo>
                        <a:pt x="569" y="160"/>
                      </a:lnTo>
                      <a:lnTo>
                        <a:pt x="567" y="162"/>
                      </a:lnTo>
                      <a:lnTo>
                        <a:pt x="570" y="162"/>
                      </a:lnTo>
                      <a:lnTo>
                        <a:pt x="572" y="160"/>
                      </a:lnTo>
                      <a:lnTo>
                        <a:pt x="575" y="160"/>
                      </a:lnTo>
                      <a:lnTo>
                        <a:pt x="579" y="162"/>
                      </a:lnTo>
                      <a:lnTo>
                        <a:pt x="585" y="162"/>
                      </a:lnTo>
                      <a:lnTo>
                        <a:pt x="588" y="164"/>
                      </a:lnTo>
                      <a:lnTo>
                        <a:pt x="598" y="164"/>
                      </a:lnTo>
                      <a:lnTo>
                        <a:pt x="603" y="165"/>
                      </a:lnTo>
                      <a:lnTo>
                        <a:pt x="612" y="165"/>
                      </a:lnTo>
                      <a:lnTo>
                        <a:pt x="618" y="167"/>
                      </a:lnTo>
                      <a:lnTo>
                        <a:pt x="633" y="167"/>
                      </a:lnTo>
                      <a:lnTo>
                        <a:pt x="641" y="169"/>
                      </a:lnTo>
                      <a:lnTo>
                        <a:pt x="645" y="169"/>
                      </a:lnTo>
                      <a:lnTo>
                        <a:pt x="648" y="167"/>
                      </a:lnTo>
                      <a:lnTo>
                        <a:pt x="658" y="155"/>
                      </a:lnTo>
                      <a:lnTo>
                        <a:pt x="664" y="153"/>
                      </a:lnTo>
                      <a:lnTo>
                        <a:pt x="666" y="150"/>
                      </a:lnTo>
                      <a:lnTo>
                        <a:pt x="671" y="146"/>
                      </a:lnTo>
                      <a:lnTo>
                        <a:pt x="674" y="143"/>
                      </a:lnTo>
                      <a:lnTo>
                        <a:pt x="678" y="141"/>
                      </a:lnTo>
                      <a:lnTo>
                        <a:pt x="683" y="141"/>
                      </a:lnTo>
                      <a:lnTo>
                        <a:pt x="684" y="140"/>
                      </a:lnTo>
                      <a:lnTo>
                        <a:pt x="686" y="140"/>
                      </a:lnTo>
                      <a:lnTo>
                        <a:pt x="689" y="141"/>
                      </a:lnTo>
                      <a:lnTo>
                        <a:pt x="698" y="141"/>
                      </a:lnTo>
                      <a:lnTo>
                        <a:pt x="703" y="143"/>
                      </a:lnTo>
                      <a:lnTo>
                        <a:pt x="706" y="143"/>
                      </a:lnTo>
                      <a:lnTo>
                        <a:pt x="716" y="146"/>
                      </a:lnTo>
                      <a:lnTo>
                        <a:pt x="724" y="146"/>
                      </a:lnTo>
                      <a:lnTo>
                        <a:pt x="731" y="148"/>
                      </a:lnTo>
                      <a:lnTo>
                        <a:pt x="737" y="148"/>
                      </a:lnTo>
                      <a:lnTo>
                        <a:pt x="754" y="152"/>
                      </a:lnTo>
                      <a:lnTo>
                        <a:pt x="764" y="152"/>
                      </a:lnTo>
                      <a:lnTo>
                        <a:pt x="772" y="153"/>
                      </a:lnTo>
                      <a:lnTo>
                        <a:pt x="774" y="153"/>
                      </a:lnTo>
                      <a:lnTo>
                        <a:pt x="767" y="146"/>
                      </a:lnTo>
                      <a:lnTo>
                        <a:pt x="767" y="160"/>
                      </a:lnTo>
                      <a:lnTo>
                        <a:pt x="777" y="159"/>
                      </a:lnTo>
                      <a:lnTo>
                        <a:pt x="779" y="157"/>
                      </a:lnTo>
                      <a:lnTo>
                        <a:pt x="788" y="157"/>
                      </a:lnTo>
                      <a:lnTo>
                        <a:pt x="790" y="155"/>
                      </a:lnTo>
                      <a:lnTo>
                        <a:pt x="797" y="155"/>
                      </a:lnTo>
                      <a:lnTo>
                        <a:pt x="800" y="153"/>
                      </a:lnTo>
                      <a:lnTo>
                        <a:pt x="807" y="153"/>
                      </a:lnTo>
                      <a:lnTo>
                        <a:pt x="808" y="152"/>
                      </a:lnTo>
                      <a:lnTo>
                        <a:pt x="815" y="152"/>
                      </a:lnTo>
                      <a:lnTo>
                        <a:pt x="818" y="150"/>
                      </a:lnTo>
                      <a:lnTo>
                        <a:pt x="825" y="150"/>
                      </a:lnTo>
                      <a:lnTo>
                        <a:pt x="827" y="148"/>
                      </a:lnTo>
                      <a:lnTo>
                        <a:pt x="835" y="148"/>
                      </a:lnTo>
                      <a:lnTo>
                        <a:pt x="836" y="146"/>
                      </a:lnTo>
                      <a:lnTo>
                        <a:pt x="840" y="146"/>
                      </a:lnTo>
                      <a:lnTo>
                        <a:pt x="843" y="145"/>
                      </a:lnTo>
                      <a:lnTo>
                        <a:pt x="853" y="145"/>
                      </a:lnTo>
                      <a:lnTo>
                        <a:pt x="855" y="143"/>
                      </a:lnTo>
                      <a:lnTo>
                        <a:pt x="860" y="143"/>
                      </a:lnTo>
                      <a:lnTo>
                        <a:pt x="851" y="136"/>
                      </a:lnTo>
                      <a:lnTo>
                        <a:pt x="851" y="148"/>
                      </a:lnTo>
                      <a:lnTo>
                        <a:pt x="881" y="148"/>
                      </a:lnTo>
                      <a:lnTo>
                        <a:pt x="884" y="146"/>
                      </a:lnTo>
                      <a:lnTo>
                        <a:pt x="888" y="141"/>
                      </a:lnTo>
                      <a:lnTo>
                        <a:pt x="888" y="140"/>
                      </a:lnTo>
                      <a:lnTo>
                        <a:pt x="891" y="133"/>
                      </a:lnTo>
                      <a:lnTo>
                        <a:pt x="891" y="131"/>
                      </a:lnTo>
                      <a:lnTo>
                        <a:pt x="893" y="129"/>
                      </a:lnTo>
                      <a:lnTo>
                        <a:pt x="893" y="124"/>
                      </a:lnTo>
                      <a:lnTo>
                        <a:pt x="894" y="122"/>
                      </a:lnTo>
                      <a:lnTo>
                        <a:pt x="894" y="121"/>
                      </a:lnTo>
                      <a:lnTo>
                        <a:pt x="896" y="119"/>
                      </a:lnTo>
                      <a:lnTo>
                        <a:pt x="894" y="119"/>
                      </a:lnTo>
                      <a:lnTo>
                        <a:pt x="896" y="119"/>
                      </a:lnTo>
                      <a:lnTo>
                        <a:pt x="896" y="117"/>
                      </a:lnTo>
                      <a:lnTo>
                        <a:pt x="898" y="117"/>
                      </a:lnTo>
                      <a:lnTo>
                        <a:pt x="898" y="115"/>
                      </a:lnTo>
                      <a:lnTo>
                        <a:pt x="899" y="117"/>
                      </a:lnTo>
                      <a:lnTo>
                        <a:pt x="901" y="115"/>
                      </a:lnTo>
                      <a:lnTo>
                        <a:pt x="903" y="115"/>
                      </a:lnTo>
                      <a:lnTo>
                        <a:pt x="904" y="114"/>
                      </a:lnTo>
                      <a:lnTo>
                        <a:pt x="908" y="112"/>
                      </a:lnTo>
                      <a:lnTo>
                        <a:pt x="909" y="112"/>
                      </a:lnTo>
                      <a:lnTo>
                        <a:pt x="921" y="107"/>
                      </a:lnTo>
                      <a:lnTo>
                        <a:pt x="926" y="105"/>
                      </a:lnTo>
                      <a:lnTo>
                        <a:pt x="929" y="102"/>
                      </a:lnTo>
                      <a:lnTo>
                        <a:pt x="934" y="100"/>
                      </a:lnTo>
                      <a:lnTo>
                        <a:pt x="939" y="98"/>
                      </a:lnTo>
                      <a:lnTo>
                        <a:pt x="946" y="95"/>
                      </a:lnTo>
                      <a:lnTo>
                        <a:pt x="947" y="91"/>
                      </a:lnTo>
                      <a:lnTo>
                        <a:pt x="949" y="88"/>
                      </a:lnTo>
                      <a:lnTo>
                        <a:pt x="949" y="89"/>
                      </a:lnTo>
                      <a:lnTo>
                        <a:pt x="947" y="91"/>
                      </a:lnTo>
                      <a:lnTo>
                        <a:pt x="951" y="89"/>
                      </a:lnTo>
                      <a:lnTo>
                        <a:pt x="951" y="88"/>
                      </a:lnTo>
                      <a:lnTo>
                        <a:pt x="952" y="88"/>
                      </a:lnTo>
                      <a:lnTo>
                        <a:pt x="952" y="86"/>
                      </a:lnTo>
                      <a:lnTo>
                        <a:pt x="954" y="86"/>
                      </a:lnTo>
                      <a:lnTo>
                        <a:pt x="955" y="79"/>
                      </a:lnTo>
                      <a:lnTo>
                        <a:pt x="949" y="86"/>
                      </a:lnTo>
                      <a:lnTo>
                        <a:pt x="952" y="86"/>
                      </a:lnTo>
                      <a:lnTo>
                        <a:pt x="955" y="84"/>
                      </a:lnTo>
                      <a:lnTo>
                        <a:pt x="964" y="84"/>
                      </a:lnTo>
                      <a:lnTo>
                        <a:pt x="967" y="83"/>
                      </a:lnTo>
                      <a:lnTo>
                        <a:pt x="972" y="83"/>
                      </a:lnTo>
                      <a:lnTo>
                        <a:pt x="975" y="81"/>
                      </a:lnTo>
                      <a:lnTo>
                        <a:pt x="980" y="81"/>
                      </a:lnTo>
                      <a:lnTo>
                        <a:pt x="984" y="79"/>
                      </a:lnTo>
                      <a:lnTo>
                        <a:pt x="989" y="79"/>
                      </a:lnTo>
                      <a:lnTo>
                        <a:pt x="990" y="77"/>
                      </a:lnTo>
                      <a:lnTo>
                        <a:pt x="997" y="77"/>
                      </a:lnTo>
                      <a:lnTo>
                        <a:pt x="998" y="76"/>
                      </a:lnTo>
                      <a:lnTo>
                        <a:pt x="1000" y="76"/>
                      </a:lnTo>
                      <a:lnTo>
                        <a:pt x="1003" y="74"/>
                      </a:lnTo>
                      <a:lnTo>
                        <a:pt x="1008" y="74"/>
                      </a:lnTo>
                      <a:lnTo>
                        <a:pt x="1012" y="72"/>
                      </a:lnTo>
                      <a:lnTo>
                        <a:pt x="1017" y="72"/>
                      </a:lnTo>
                      <a:lnTo>
                        <a:pt x="1018" y="70"/>
                      </a:lnTo>
                      <a:lnTo>
                        <a:pt x="1025" y="70"/>
                      </a:lnTo>
                      <a:lnTo>
                        <a:pt x="1027" y="69"/>
                      </a:lnTo>
                      <a:lnTo>
                        <a:pt x="1033" y="69"/>
                      </a:lnTo>
                      <a:lnTo>
                        <a:pt x="1035" y="67"/>
                      </a:lnTo>
                      <a:lnTo>
                        <a:pt x="1041" y="67"/>
                      </a:lnTo>
                      <a:lnTo>
                        <a:pt x="1045" y="60"/>
                      </a:lnTo>
                      <a:lnTo>
                        <a:pt x="1043" y="64"/>
                      </a:lnTo>
                      <a:lnTo>
                        <a:pt x="1043" y="65"/>
                      </a:lnTo>
                      <a:lnTo>
                        <a:pt x="1045" y="64"/>
                      </a:lnTo>
                      <a:lnTo>
                        <a:pt x="1048" y="62"/>
                      </a:lnTo>
                      <a:lnTo>
                        <a:pt x="1048" y="60"/>
                      </a:lnTo>
                      <a:lnTo>
                        <a:pt x="1048" y="62"/>
                      </a:lnTo>
                      <a:lnTo>
                        <a:pt x="1050" y="60"/>
                      </a:lnTo>
                      <a:lnTo>
                        <a:pt x="1053" y="58"/>
                      </a:lnTo>
                      <a:lnTo>
                        <a:pt x="1053" y="57"/>
                      </a:lnTo>
                      <a:lnTo>
                        <a:pt x="1051" y="58"/>
                      </a:lnTo>
                      <a:lnTo>
                        <a:pt x="1055" y="58"/>
                      </a:lnTo>
                      <a:lnTo>
                        <a:pt x="1048" y="45"/>
                      </a:lnTo>
                      <a:lnTo>
                        <a:pt x="1051" y="45"/>
                      </a:lnTo>
                      <a:lnTo>
                        <a:pt x="1043" y="46"/>
                      </a:lnTo>
                      <a:lnTo>
                        <a:pt x="1043" y="48"/>
                      </a:lnTo>
                      <a:lnTo>
                        <a:pt x="1043" y="46"/>
                      </a:lnTo>
                      <a:lnTo>
                        <a:pt x="1041" y="48"/>
                      </a:lnTo>
                      <a:lnTo>
                        <a:pt x="1038" y="50"/>
                      </a:lnTo>
                      <a:lnTo>
                        <a:pt x="1038" y="51"/>
                      </a:lnTo>
                      <a:lnTo>
                        <a:pt x="1038" y="50"/>
                      </a:lnTo>
                      <a:lnTo>
                        <a:pt x="1036" y="51"/>
                      </a:lnTo>
                      <a:lnTo>
                        <a:pt x="1033" y="53"/>
                      </a:lnTo>
                      <a:lnTo>
                        <a:pt x="1032" y="60"/>
                      </a:lnTo>
                      <a:lnTo>
                        <a:pt x="1035" y="55"/>
                      </a:lnTo>
                      <a:lnTo>
                        <a:pt x="1036" y="53"/>
                      </a:lnTo>
                      <a:lnTo>
                        <a:pt x="1038" y="53"/>
                      </a:lnTo>
                      <a:lnTo>
                        <a:pt x="1028" y="53"/>
                      </a:lnTo>
                      <a:lnTo>
                        <a:pt x="1027" y="55"/>
                      </a:lnTo>
                      <a:lnTo>
                        <a:pt x="1020" y="55"/>
                      </a:lnTo>
                      <a:lnTo>
                        <a:pt x="1018" y="57"/>
                      </a:lnTo>
                      <a:lnTo>
                        <a:pt x="1012" y="57"/>
                      </a:lnTo>
                      <a:lnTo>
                        <a:pt x="1010" y="58"/>
                      </a:lnTo>
                      <a:lnTo>
                        <a:pt x="1008" y="58"/>
                      </a:lnTo>
                      <a:lnTo>
                        <a:pt x="1005" y="60"/>
                      </a:lnTo>
                      <a:lnTo>
                        <a:pt x="1000" y="60"/>
                      </a:lnTo>
                      <a:lnTo>
                        <a:pt x="997" y="62"/>
                      </a:lnTo>
                      <a:lnTo>
                        <a:pt x="992" y="62"/>
                      </a:lnTo>
                      <a:lnTo>
                        <a:pt x="990" y="64"/>
                      </a:lnTo>
                      <a:lnTo>
                        <a:pt x="984" y="64"/>
                      </a:lnTo>
                      <a:lnTo>
                        <a:pt x="982" y="65"/>
                      </a:lnTo>
                      <a:lnTo>
                        <a:pt x="980" y="65"/>
                      </a:lnTo>
                      <a:lnTo>
                        <a:pt x="977" y="67"/>
                      </a:lnTo>
                      <a:lnTo>
                        <a:pt x="972" y="67"/>
                      </a:lnTo>
                      <a:lnTo>
                        <a:pt x="969" y="69"/>
                      </a:lnTo>
                      <a:lnTo>
                        <a:pt x="964" y="69"/>
                      </a:lnTo>
                      <a:lnTo>
                        <a:pt x="960" y="70"/>
                      </a:lnTo>
                      <a:lnTo>
                        <a:pt x="952" y="70"/>
                      </a:lnTo>
                      <a:lnTo>
                        <a:pt x="949" y="72"/>
                      </a:lnTo>
                      <a:lnTo>
                        <a:pt x="942" y="74"/>
                      </a:lnTo>
                      <a:lnTo>
                        <a:pt x="942" y="79"/>
                      </a:lnTo>
                      <a:lnTo>
                        <a:pt x="944" y="76"/>
                      </a:lnTo>
                      <a:lnTo>
                        <a:pt x="942" y="76"/>
                      </a:lnTo>
                      <a:lnTo>
                        <a:pt x="942" y="77"/>
                      </a:lnTo>
                      <a:lnTo>
                        <a:pt x="941" y="77"/>
                      </a:lnTo>
                      <a:lnTo>
                        <a:pt x="941" y="79"/>
                      </a:lnTo>
                      <a:lnTo>
                        <a:pt x="941" y="77"/>
                      </a:lnTo>
                      <a:lnTo>
                        <a:pt x="936" y="83"/>
                      </a:lnTo>
                      <a:lnTo>
                        <a:pt x="936" y="88"/>
                      </a:lnTo>
                      <a:lnTo>
                        <a:pt x="939" y="81"/>
                      </a:lnTo>
                      <a:lnTo>
                        <a:pt x="932" y="84"/>
                      </a:lnTo>
                      <a:lnTo>
                        <a:pt x="927" y="86"/>
                      </a:lnTo>
                      <a:lnTo>
                        <a:pt x="922" y="91"/>
                      </a:lnTo>
                      <a:lnTo>
                        <a:pt x="919" y="91"/>
                      </a:lnTo>
                      <a:lnTo>
                        <a:pt x="914" y="93"/>
                      </a:lnTo>
                      <a:lnTo>
                        <a:pt x="906" y="98"/>
                      </a:lnTo>
                      <a:lnTo>
                        <a:pt x="904" y="98"/>
                      </a:lnTo>
                      <a:lnTo>
                        <a:pt x="901" y="100"/>
                      </a:lnTo>
                      <a:lnTo>
                        <a:pt x="898" y="100"/>
                      </a:lnTo>
                      <a:lnTo>
                        <a:pt x="896" y="102"/>
                      </a:lnTo>
                      <a:lnTo>
                        <a:pt x="894" y="102"/>
                      </a:lnTo>
                      <a:lnTo>
                        <a:pt x="893" y="103"/>
                      </a:lnTo>
                      <a:lnTo>
                        <a:pt x="888" y="105"/>
                      </a:lnTo>
                      <a:lnTo>
                        <a:pt x="888" y="107"/>
                      </a:lnTo>
                      <a:lnTo>
                        <a:pt x="886" y="107"/>
                      </a:lnTo>
                      <a:lnTo>
                        <a:pt x="886" y="108"/>
                      </a:lnTo>
                      <a:lnTo>
                        <a:pt x="884" y="108"/>
                      </a:lnTo>
                      <a:lnTo>
                        <a:pt x="883" y="112"/>
                      </a:lnTo>
                      <a:lnTo>
                        <a:pt x="881" y="114"/>
                      </a:lnTo>
                      <a:lnTo>
                        <a:pt x="881" y="115"/>
                      </a:lnTo>
                      <a:lnTo>
                        <a:pt x="879" y="117"/>
                      </a:lnTo>
                      <a:lnTo>
                        <a:pt x="879" y="122"/>
                      </a:lnTo>
                      <a:lnTo>
                        <a:pt x="878" y="124"/>
                      </a:lnTo>
                      <a:lnTo>
                        <a:pt x="878" y="129"/>
                      </a:lnTo>
                      <a:lnTo>
                        <a:pt x="874" y="136"/>
                      </a:lnTo>
                      <a:lnTo>
                        <a:pt x="874" y="141"/>
                      </a:lnTo>
                      <a:lnTo>
                        <a:pt x="874" y="140"/>
                      </a:lnTo>
                      <a:lnTo>
                        <a:pt x="881" y="134"/>
                      </a:lnTo>
                      <a:lnTo>
                        <a:pt x="858" y="134"/>
                      </a:lnTo>
                      <a:lnTo>
                        <a:pt x="865" y="141"/>
                      </a:lnTo>
                      <a:lnTo>
                        <a:pt x="865" y="127"/>
                      </a:lnTo>
                      <a:lnTo>
                        <a:pt x="858" y="129"/>
                      </a:lnTo>
                      <a:lnTo>
                        <a:pt x="848" y="129"/>
                      </a:lnTo>
                      <a:lnTo>
                        <a:pt x="846" y="131"/>
                      </a:lnTo>
                      <a:lnTo>
                        <a:pt x="840" y="131"/>
                      </a:lnTo>
                      <a:lnTo>
                        <a:pt x="836" y="133"/>
                      </a:lnTo>
                      <a:lnTo>
                        <a:pt x="830" y="133"/>
                      </a:lnTo>
                      <a:lnTo>
                        <a:pt x="828" y="134"/>
                      </a:lnTo>
                      <a:lnTo>
                        <a:pt x="820" y="134"/>
                      </a:lnTo>
                      <a:lnTo>
                        <a:pt x="818" y="136"/>
                      </a:lnTo>
                      <a:lnTo>
                        <a:pt x="815" y="136"/>
                      </a:lnTo>
                      <a:lnTo>
                        <a:pt x="812" y="138"/>
                      </a:lnTo>
                      <a:lnTo>
                        <a:pt x="802" y="138"/>
                      </a:lnTo>
                      <a:lnTo>
                        <a:pt x="800" y="140"/>
                      </a:lnTo>
                      <a:lnTo>
                        <a:pt x="797" y="140"/>
                      </a:lnTo>
                      <a:lnTo>
                        <a:pt x="793" y="141"/>
                      </a:lnTo>
                      <a:lnTo>
                        <a:pt x="784" y="141"/>
                      </a:lnTo>
                      <a:lnTo>
                        <a:pt x="782" y="143"/>
                      </a:lnTo>
                      <a:lnTo>
                        <a:pt x="775" y="143"/>
                      </a:lnTo>
                      <a:lnTo>
                        <a:pt x="770" y="145"/>
                      </a:lnTo>
                      <a:lnTo>
                        <a:pt x="772" y="145"/>
                      </a:lnTo>
                      <a:lnTo>
                        <a:pt x="780" y="152"/>
                      </a:lnTo>
                      <a:lnTo>
                        <a:pt x="780" y="141"/>
                      </a:lnTo>
                      <a:lnTo>
                        <a:pt x="775" y="140"/>
                      </a:lnTo>
                      <a:lnTo>
                        <a:pt x="764" y="138"/>
                      </a:lnTo>
                      <a:lnTo>
                        <a:pt x="754" y="138"/>
                      </a:lnTo>
                      <a:lnTo>
                        <a:pt x="737" y="134"/>
                      </a:lnTo>
                      <a:lnTo>
                        <a:pt x="731" y="134"/>
                      </a:lnTo>
                      <a:lnTo>
                        <a:pt x="724" y="133"/>
                      </a:lnTo>
                      <a:lnTo>
                        <a:pt x="719" y="133"/>
                      </a:lnTo>
                      <a:lnTo>
                        <a:pt x="709" y="129"/>
                      </a:lnTo>
                      <a:lnTo>
                        <a:pt x="706" y="129"/>
                      </a:lnTo>
                      <a:lnTo>
                        <a:pt x="701" y="127"/>
                      </a:lnTo>
                      <a:lnTo>
                        <a:pt x="693" y="127"/>
                      </a:lnTo>
                      <a:lnTo>
                        <a:pt x="689" y="126"/>
                      </a:lnTo>
                      <a:lnTo>
                        <a:pt x="678" y="126"/>
                      </a:lnTo>
                      <a:lnTo>
                        <a:pt x="676" y="127"/>
                      </a:lnTo>
                      <a:lnTo>
                        <a:pt x="673" y="127"/>
                      </a:lnTo>
                      <a:lnTo>
                        <a:pt x="671" y="131"/>
                      </a:lnTo>
                      <a:lnTo>
                        <a:pt x="668" y="133"/>
                      </a:lnTo>
                      <a:lnTo>
                        <a:pt x="664" y="136"/>
                      </a:lnTo>
                      <a:lnTo>
                        <a:pt x="656" y="140"/>
                      </a:lnTo>
                      <a:lnTo>
                        <a:pt x="655" y="143"/>
                      </a:lnTo>
                      <a:lnTo>
                        <a:pt x="651" y="145"/>
                      </a:lnTo>
                      <a:lnTo>
                        <a:pt x="638" y="157"/>
                      </a:lnTo>
                      <a:lnTo>
                        <a:pt x="643" y="155"/>
                      </a:lnTo>
                      <a:lnTo>
                        <a:pt x="645" y="155"/>
                      </a:lnTo>
                      <a:lnTo>
                        <a:pt x="633" y="153"/>
                      </a:lnTo>
                      <a:lnTo>
                        <a:pt x="618" y="153"/>
                      </a:lnTo>
                      <a:lnTo>
                        <a:pt x="612" y="152"/>
                      </a:lnTo>
                      <a:lnTo>
                        <a:pt x="607" y="152"/>
                      </a:lnTo>
                      <a:lnTo>
                        <a:pt x="602" y="150"/>
                      </a:lnTo>
                      <a:lnTo>
                        <a:pt x="592" y="150"/>
                      </a:lnTo>
                      <a:lnTo>
                        <a:pt x="588" y="148"/>
                      </a:lnTo>
                      <a:lnTo>
                        <a:pt x="582" y="148"/>
                      </a:lnTo>
                      <a:lnTo>
                        <a:pt x="579" y="146"/>
                      </a:lnTo>
                      <a:lnTo>
                        <a:pt x="565" y="146"/>
                      </a:lnTo>
                      <a:lnTo>
                        <a:pt x="564" y="148"/>
                      </a:lnTo>
                      <a:lnTo>
                        <a:pt x="560" y="148"/>
                      </a:lnTo>
                      <a:lnTo>
                        <a:pt x="555" y="153"/>
                      </a:lnTo>
                      <a:lnTo>
                        <a:pt x="555" y="155"/>
                      </a:lnTo>
                      <a:lnTo>
                        <a:pt x="550" y="160"/>
                      </a:lnTo>
                      <a:lnTo>
                        <a:pt x="550" y="164"/>
                      </a:lnTo>
                      <a:lnTo>
                        <a:pt x="549" y="169"/>
                      </a:lnTo>
                      <a:lnTo>
                        <a:pt x="545" y="172"/>
                      </a:lnTo>
                      <a:lnTo>
                        <a:pt x="544" y="176"/>
                      </a:lnTo>
                      <a:lnTo>
                        <a:pt x="539" y="181"/>
                      </a:lnTo>
                      <a:lnTo>
                        <a:pt x="537" y="186"/>
                      </a:lnTo>
                      <a:lnTo>
                        <a:pt x="536" y="191"/>
                      </a:lnTo>
                      <a:lnTo>
                        <a:pt x="539" y="188"/>
                      </a:lnTo>
                      <a:lnTo>
                        <a:pt x="527" y="190"/>
                      </a:lnTo>
                      <a:lnTo>
                        <a:pt x="517" y="193"/>
                      </a:lnTo>
                      <a:lnTo>
                        <a:pt x="509" y="193"/>
                      </a:lnTo>
                      <a:lnTo>
                        <a:pt x="499" y="195"/>
                      </a:lnTo>
                      <a:lnTo>
                        <a:pt x="483" y="195"/>
                      </a:lnTo>
                      <a:lnTo>
                        <a:pt x="458" y="188"/>
                      </a:lnTo>
                      <a:lnTo>
                        <a:pt x="455" y="186"/>
                      </a:lnTo>
                      <a:lnTo>
                        <a:pt x="431" y="171"/>
                      </a:lnTo>
                      <a:lnTo>
                        <a:pt x="418" y="157"/>
                      </a:lnTo>
                      <a:lnTo>
                        <a:pt x="407" y="150"/>
                      </a:lnTo>
                      <a:lnTo>
                        <a:pt x="400" y="145"/>
                      </a:lnTo>
                      <a:lnTo>
                        <a:pt x="395" y="141"/>
                      </a:lnTo>
                      <a:lnTo>
                        <a:pt x="369" y="126"/>
                      </a:lnTo>
                      <a:lnTo>
                        <a:pt x="359" y="122"/>
                      </a:lnTo>
                      <a:lnTo>
                        <a:pt x="350" y="121"/>
                      </a:lnTo>
                      <a:lnTo>
                        <a:pt x="340" y="117"/>
                      </a:lnTo>
                      <a:lnTo>
                        <a:pt x="329" y="115"/>
                      </a:lnTo>
                      <a:lnTo>
                        <a:pt x="311" y="115"/>
                      </a:lnTo>
                      <a:lnTo>
                        <a:pt x="302" y="114"/>
                      </a:lnTo>
                      <a:lnTo>
                        <a:pt x="294" y="115"/>
                      </a:lnTo>
                      <a:lnTo>
                        <a:pt x="269" y="115"/>
                      </a:lnTo>
                      <a:lnTo>
                        <a:pt x="261" y="117"/>
                      </a:lnTo>
                      <a:lnTo>
                        <a:pt x="243" y="117"/>
                      </a:lnTo>
                      <a:lnTo>
                        <a:pt x="235" y="119"/>
                      </a:lnTo>
                      <a:lnTo>
                        <a:pt x="225" y="119"/>
                      </a:lnTo>
                      <a:lnTo>
                        <a:pt x="216" y="121"/>
                      </a:lnTo>
                      <a:lnTo>
                        <a:pt x="154" y="121"/>
                      </a:lnTo>
                      <a:lnTo>
                        <a:pt x="145" y="119"/>
                      </a:lnTo>
                      <a:lnTo>
                        <a:pt x="135" y="119"/>
                      </a:lnTo>
                      <a:lnTo>
                        <a:pt x="129" y="117"/>
                      </a:lnTo>
                      <a:lnTo>
                        <a:pt x="119" y="115"/>
                      </a:lnTo>
                      <a:lnTo>
                        <a:pt x="111" y="112"/>
                      </a:lnTo>
                      <a:lnTo>
                        <a:pt x="102" y="110"/>
                      </a:lnTo>
                      <a:lnTo>
                        <a:pt x="86" y="103"/>
                      </a:lnTo>
                      <a:lnTo>
                        <a:pt x="78" y="100"/>
                      </a:lnTo>
                      <a:lnTo>
                        <a:pt x="61" y="91"/>
                      </a:lnTo>
                      <a:lnTo>
                        <a:pt x="54" y="84"/>
                      </a:lnTo>
                      <a:lnTo>
                        <a:pt x="46" y="79"/>
                      </a:lnTo>
                      <a:lnTo>
                        <a:pt x="48" y="79"/>
                      </a:lnTo>
                      <a:lnTo>
                        <a:pt x="49" y="81"/>
                      </a:lnTo>
                      <a:lnTo>
                        <a:pt x="46" y="77"/>
                      </a:lnTo>
                      <a:lnTo>
                        <a:pt x="46" y="72"/>
                      </a:lnTo>
                      <a:lnTo>
                        <a:pt x="43" y="70"/>
                      </a:lnTo>
                      <a:lnTo>
                        <a:pt x="41" y="67"/>
                      </a:lnTo>
                      <a:lnTo>
                        <a:pt x="41" y="62"/>
                      </a:lnTo>
                      <a:lnTo>
                        <a:pt x="38" y="60"/>
                      </a:lnTo>
                      <a:lnTo>
                        <a:pt x="38" y="57"/>
                      </a:lnTo>
                      <a:lnTo>
                        <a:pt x="35" y="51"/>
                      </a:lnTo>
                      <a:lnTo>
                        <a:pt x="33" y="50"/>
                      </a:lnTo>
                      <a:lnTo>
                        <a:pt x="33" y="46"/>
                      </a:lnTo>
                      <a:lnTo>
                        <a:pt x="30" y="41"/>
                      </a:lnTo>
                      <a:lnTo>
                        <a:pt x="30" y="36"/>
                      </a:lnTo>
                      <a:lnTo>
                        <a:pt x="26" y="34"/>
                      </a:lnTo>
                      <a:lnTo>
                        <a:pt x="26" y="29"/>
                      </a:lnTo>
                      <a:lnTo>
                        <a:pt x="23" y="27"/>
                      </a:lnTo>
                      <a:lnTo>
                        <a:pt x="23" y="24"/>
                      </a:lnTo>
                      <a:lnTo>
                        <a:pt x="20" y="19"/>
                      </a:lnTo>
                      <a:lnTo>
                        <a:pt x="20" y="13"/>
                      </a:lnTo>
                      <a:lnTo>
                        <a:pt x="16" y="12"/>
                      </a:lnTo>
                      <a:lnTo>
                        <a:pt x="16" y="7"/>
                      </a:lnTo>
                      <a:lnTo>
                        <a:pt x="13" y="5"/>
                      </a:lnTo>
                      <a:lnTo>
                        <a:pt x="13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65" name="Freeform 613"/>
                <p:cNvSpPr>
                  <a:spLocks/>
                </p:cNvSpPr>
                <p:nvPr/>
              </p:nvSpPr>
              <p:spPr bwMode="auto">
                <a:xfrm>
                  <a:off x="2126" y="3543"/>
                  <a:ext cx="1048" cy="194"/>
                </a:xfrm>
                <a:custGeom>
                  <a:avLst/>
                  <a:gdLst>
                    <a:gd name="T0" fmla="*/ 18 w 1048"/>
                    <a:gd name="T1" fmla="*/ 37 h 194"/>
                    <a:gd name="T2" fmla="*/ 51 w 1048"/>
                    <a:gd name="T3" fmla="*/ 70 h 194"/>
                    <a:gd name="T4" fmla="*/ 77 w 1048"/>
                    <a:gd name="T5" fmla="*/ 87 h 194"/>
                    <a:gd name="T6" fmla="*/ 109 w 1048"/>
                    <a:gd name="T7" fmla="*/ 104 h 194"/>
                    <a:gd name="T8" fmla="*/ 193 w 1048"/>
                    <a:gd name="T9" fmla="*/ 106 h 194"/>
                    <a:gd name="T10" fmla="*/ 229 w 1048"/>
                    <a:gd name="T11" fmla="*/ 99 h 194"/>
                    <a:gd name="T12" fmla="*/ 304 w 1048"/>
                    <a:gd name="T13" fmla="*/ 92 h 194"/>
                    <a:gd name="T14" fmla="*/ 345 w 1048"/>
                    <a:gd name="T15" fmla="*/ 111 h 194"/>
                    <a:gd name="T16" fmla="*/ 383 w 1048"/>
                    <a:gd name="T17" fmla="*/ 135 h 194"/>
                    <a:gd name="T18" fmla="*/ 415 w 1048"/>
                    <a:gd name="T19" fmla="*/ 159 h 194"/>
                    <a:gd name="T20" fmla="*/ 454 w 1048"/>
                    <a:gd name="T21" fmla="*/ 185 h 194"/>
                    <a:gd name="T22" fmla="*/ 494 w 1048"/>
                    <a:gd name="T23" fmla="*/ 194 h 194"/>
                    <a:gd name="T24" fmla="*/ 534 w 1048"/>
                    <a:gd name="T25" fmla="*/ 182 h 194"/>
                    <a:gd name="T26" fmla="*/ 573 w 1048"/>
                    <a:gd name="T27" fmla="*/ 158 h 194"/>
                    <a:gd name="T28" fmla="*/ 611 w 1048"/>
                    <a:gd name="T29" fmla="*/ 132 h 194"/>
                    <a:gd name="T30" fmla="*/ 646 w 1048"/>
                    <a:gd name="T31" fmla="*/ 116 h 194"/>
                    <a:gd name="T32" fmla="*/ 699 w 1048"/>
                    <a:gd name="T33" fmla="*/ 109 h 194"/>
                    <a:gd name="T34" fmla="*/ 732 w 1048"/>
                    <a:gd name="T35" fmla="*/ 118 h 194"/>
                    <a:gd name="T36" fmla="*/ 767 w 1048"/>
                    <a:gd name="T37" fmla="*/ 128 h 194"/>
                    <a:gd name="T38" fmla="*/ 811 w 1048"/>
                    <a:gd name="T39" fmla="*/ 140 h 194"/>
                    <a:gd name="T40" fmla="*/ 853 w 1048"/>
                    <a:gd name="T41" fmla="*/ 140 h 194"/>
                    <a:gd name="T42" fmla="*/ 889 w 1048"/>
                    <a:gd name="T43" fmla="*/ 120 h 194"/>
                    <a:gd name="T44" fmla="*/ 912 w 1048"/>
                    <a:gd name="T45" fmla="*/ 101 h 194"/>
                    <a:gd name="T46" fmla="*/ 940 w 1048"/>
                    <a:gd name="T47" fmla="*/ 82 h 194"/>
                    <a:gd name="T48" fmla="*/ 965 w 1048"/>
                    <a:gd name="T49" fmla="*/ 66 h 194"/>
                    <a:gd name="T50" fmla="*/ 993 w 1048"/>
                    <a:gd name="T51" fmla="*/ 57 h 194"/>
                    <a:gd name="T52" fmla="*/ 1013 w 1048"/>
                    <a:gd name="T53" fmla="*/ 52 h 194"/>
                    <a:gd name="T54" fmla="*/ 1035 w 1048"/>
                    <a:gd name="T55" fmla="*/ 47 h 194"/>
                    <a:gd name="T56" fmla="*/ 1046 w 1048"/>
                    <a:gd name="T57" fmla="*/ 30 h 194"/>
                    <a:gd name="T58" fmla="*/ 1023 w 1048"/>
                    <a:gd name="T59" fmla="*/ 35 h 194"/>
                    <a:gd name="T60" fmla="*/ 1003 w 1048"/>
                    <a:gd name="T61" fmla="*/ 40 h 194"/>
                    <a:gd name="T62" fmla="*/ 983 w 1048"/>
                    <a:gd name="T63" fmla="*/ 45 h 194"/>
                    <a:gd name="T64" fmla="*/ 944 w 1048"/>
                    <a:gd name="T65" fmla="*/ 64 h 194"/>
                    <a:gd name="T66" fmla="*/ 934 w 1048"/>
                    <a:gd name="T67" fmla="*/ 68 h 194"/>
                    <a:gd name="T68" fmla="*/ 907 w 1048"/>
                    <a:gd name="T69" fmla="*/ 89 h 194"/>
                    <a:gd name="T70" fmla="*/ 882 w 1048"/>
                    <a:gd name="T71" fmla="*/ 109 h 194"/>
                    <a:gd name="T72" fmla="*/ 849 w 1048"/>
                    <a:gd name="T73" fmla="*/ 127 h 194"/>
                    <a:gd name="T74" fmla="*/ 820 w 1048"/>
                    <a:gd name="T75" fmla="*/ 128 h 194"/>
                    <a:gd name="T76" fmla="*/ 777 w 1048"/>
                    <a:gd name="T77" fmla="*/ 116 h 194"/>
                    <a:gd name="T78" fmla="*/ 742 w 1048"/>
                    <a:gd name="T79" fmla="*/ 106 h 194"/>
                    <a:gd name="T80" fmla="*/ 706 w 1048"/>
                    <a:gd name="T81" fmla="*/ 97 h 194"/>
                    <a:gd name="T82" fmla="*/ 653 w 1048"/>
                    <a:gd name="T83" fmla="*/ 99 h 194"/>
                    <a:gd name="T84" fmla="*/ 616 w 1048"/>
                    <a:gd name="T85" fmla="*/ 113 h 194"/>
                    <a:gd name="T86" fmla="*/ 577 w 1048"/>
                    <a:gd name="T87" fmla="*/ 139 h 194"/>
                    <a:gd name="T88" fmla="*/ 539 w 1048"/>
                    <a:gd name="T89" fmla="*/ 163 h 194"/>
                    <a:gd name="T90" fmla="*/ 502 w 1048"/>
                    <a:gd name="T91" fmla="*/ 178 h 194"/>
                    <a:gd name="T92" fmla="*/ 477 w 1048"/>
                    <a:gd name="T93" fmla="*/ 177 h 194"/>
                    <a:gd name="T94" fmla="*/ 444 w 1048"/>
                    <a:gd name="T95" fmla="*/ 165 h 194"/>
                    <a:gd name="T96" fmla="*/ 408 w 1048"/>
                    <a:gd name="T97" fmla="*/ 137 h 194"/>
                    <a:gd name="T98" fmla="*/ 368 w 1048"/>
                    <a:gd name="T99" fmla="*/ 109 h 194"/>
                    <a:gd name="T100" fmla="*/ 324 w 1048"/>
                    <a:gd name="T101" fmla="*/ 83 h 194"/>
                    <a:gd name="T102" fmla="*/ 248 w 1048"/>
                    <a:gd name="T103" fmla="*/ 80 h 194"/>
                    <a:gd name="T104" fmla="*/ 210 w 1048"/>
                    <a:gd name="T105" fmla="*/ 89 h 194"/>
                    <a:gd name="T106" fmla="*/ 165 w 1048"/>
                    <a:gd name="T107" fmla="*/ 95 h 194"/>
                    <a:gd name="T108" fmla="*/ 102 w 1048"/>
                    <a:gd name="T109" fmla="*/ 85 h 194"/>
                    <a:gd name="T110" fmla="*/ 77 w 1048"/>
                    <a:gd name="T111" fmla="*/ 71 h 194"/>
                    <a:gd name="T112" fmla="*/ 49 w 1048"/>
                    <a:gd name="T113" fmla="*/ 49 h 194"/>
                    <a:gd name="T114" fmla="*/ 21 w 1048"/>
                    <a:gd name="T115" fmla="*/ 18 h 194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048"/>
                    <a:gd name="T175" fmla="*/ 0 h 194"/>
                    <a:gd name="T176" fmla="*/ 1048 w 1048"/>
                    <a:gd name="T177" fmla="*/ 194 h 194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048" h="194">
                      <a:moveTo>
                        <a:pt x="0" y="7"/>
                      </a:moveTo>
                      <a:lnTo>
                        <a:pt x="3" y="13"/>
                      </a:lnTo>
                      <a:lnTo>
                        <a:pt x="4" y="16"/>
                      </a:lnTo>
                      <a:lnTo>
                        <a:pt x="11" y="28"/>
                      </a:lnTo>
                      <a:lnTo>
                        <a:pt x="14" y="32"/>
                      </a:lnTo>
                      <a:lnTo>
                        <a:pt x="18" y="37"/>
                      </a:lnTo>
                      <a:lnTo>
                        <a:pt x="21" y="40"/>
                      </a:lnTo>
                      <a:lnTo>
                        <a:pt x="24" y="45"/>
                      </a:lnTo>
                      <a:lnTo>
                        <a:pt x="29" y="49"/>
                      </a:lnTo>
                      <a:lnTo>
                        <a:pt x="39" y="59"/>
                      </a:lnTo>
                      <a:lnTo>
                        <a:pt x="44" y="63"/>
                      </a:lnTo>
                      <a:lnTo>
                        <a:pt x="51" y="70"/>
                      </a:lnTo>
                      <a:lnTo>
                        <a:pt x="56" y="73"/>
                      </a:lnTo>
                      <a:lnTo>
                        <a:pt x="61" y="76"/>
                      </a:lnTo>
                      <a:lnTo>
                        <a:pt x="66" y="78"/>
                      </a:lnTo>
                      <a:lnTo>
                        <a:pt x="67" y="82"/>
                      </a:lnTo>
                      <a:lnTo>
                        <a:pt x="74" y="85"/>
                      </a:lnTo>
                      <a:lnTo>
                        <a:pt x="77" y="87"/>
                      </a:lnTo>
                      <a:lnTo>
                        <a:pt x="82" y="92"/>
                      </a:lnTo>
                      <a:lnTo>
                        <a:pt x="87" y="94"/>
                      </a:lnTo>
                      <a:lnTo>
                        <a:pt x="90" y="94"/>
                      </a:lnTo>
                      <a:lnTo>
                        <a:pt x="95" y="99"/>
                      </a:lnTo>
                      <a:lnTo>
                        <a:pt x="105" y="102"/>
                      </a:lnTo>
                      <a:lnTo>
                        <a:pt x="109" y="104"/>
                      </a:lnTo>
                      <a:lnTo>
                        <a:pt x="130" y="111"/>
                      </a:lnTo>
                      <a:lnTo>
                        <a:pt x="163" y="111"/>
                      </a:lnTo>
                      <a:lnTo>
                        <a:pt x="168" y="109"/>
                      </a:lnTo>
                      <a:lnTo>
                        <a:pt x="180" y="109"/>
                      </a:lnTo>
                      <a:lnTo>
                        <a:pt x="190" y="106"/>
                      </a:lnTo>
                      <a:lnTo>
                        <a:pt x="193" y="106"/>
                      </a:lnTo>
                      <a:lnTo>
                        <a:pt x="201" y="104"/>
                      </a:lnTo>
                      <a:lnTo>
                        <a:pt x="206" y="102"/>
                      </a:lnTo>
                      <a:lnTo>
                        <a:pt x="210" y="102"/>
                      </a:lnTo>
                      <a:lnTo>
                        <a:pt x="218" y="101"/>
                      </a:lnTo>
                      <a:lnTo>
                        <a:pt x="223" y="99"/>
                      </a:lnTo>
                      <a:lnTo>
                        <a:pt x="229" y="99"/>
                      </a:lnTo>
                      <a:lnTo>
                        <a:pt x="239" y="95"/>
                      </a:lnTo>
                      <a:lnTo>
                        <a:pt x="246" y="95"/>
                      </a:lnTo>
                      <a:lnTo>
                        <a:pt x="251" y="94"/>
                      </a:lnTo>
                      <a:lnTo>
                        <a:pt x="256" y="94"/>
                      </a:lnTo>
                      <a:lnTo>
                        <a:pt x="262" y="92"/>
                      </a:lnTo>
                      <a:lnTo>
                        <a:pt x="304" y="92"/>
                      </a:lnTo>
                      <a:lnTo>
                        <a:pt x="309" y="94"/>
                      </a:lnTo>
                      <a:lnTo>
                        <a:pt x="314" y="95"/>
                      </a:lnTo>
                      <a:lnTo>
                        <a:pt x="320" y="97"/>
                      </a:lnTo>
                      <a:lnTo>
                        <a:pt x="329" y="101"/>
                      </a:lnTo>
                      <a:lnTo>
                        <a:pt x="335" y="102"/>
                      </a:lnTo>
                      <a:lnTo>
                        <a:pt x="345" y="111"/>
                      </a:lnTo>
                      <a:lnTo>
                        <a:pt x="352" y="111"/>
                      </a:lnTo>
                      <a:lnTo>
                        <a:pt x="355" y="116"/>
                      </a:lnTo>
                      <a:lnTo>
                        <a:pt x="362" y="120"/>
                      </a:lnTo>
                      <a:lnTo>
                        <a:pt x="368" y="123"/>
                      </a:lnTo>
                      <a:lnTo>
                        <a:pt x="376" y="132"/>
                      </a:lnTo>
                      <a:lnTo>
                        <a:pt x="383" y="135"/>
                      </a:lnTo>
                      <a:lnTo>
                        <a:pt x="390" y="139"/>
                      </a:lnTo>
                      <a:lnTo>
                        <a:pt x="393" y="144"/>
                      </a:lnTo>
                      <a:lnTo>
                        <a:pt x="398" y="147"/>
                      </a:lnTo>
                      <a:lnTo>
                        <a:pt x="405" y="152"/>
                      </a:lnTo>
                      <a:lnTo>
                        <a:pt x="411" y="156"/>
                      </a:lnTo>
                      <a:lnTo>
                        <a:pt x="415" y="159"/>
                      </a:lnTo>
                      <a:lnTo>
                        <a:pt x="421" y="165"/>
                      </a:lnTo>
                      <a:lnTo>
                        <a:pt x="428" y="168"/>
                      </a:lnTo>
                      <a:lnTo>
                        <a:pt x="438" y="175"/>
                      </a:lnTo>
                      <a:lnTo>
                        <a:pt x="444" y="180"/>
                      </a:lnTo>
                      <a:lnTo>
                        <a:pt x="449" y="182"/>
                      </a:lnTo>
                      <a:lnTo>
                        <a:pt x="454" y="185"/>
                      </a:lnTo>
                      <a:lnTo>
                        <a:pt x="462" y="187"/>
                      </a:lnTo>
                      <a:lnTo>
                        <a:pt x="467" y="189"/>
                      </a:lnTo>
                      <a:lnTo>
                        <a:pt x="474" y="190"/>
                      </a:lnTo>
                      <a:lnTo>
                        <a:pt x="479" y="192"/>
                      </a:lnTo>
                      <a:lnTo>
                        <a:pt x="486" y="194"/>
                      </a:lnTo>
                      <a:lnTo>
                        <a:pt x="494" y="194"/>
                      </a:lnTo>
                      <a:lnTo>
                        <a:pt x="499" y="192"/>
                      </a:lnTo>
                      <a:lnTo>
                        <a:pt x="505" y="192"/>
                      </a:lnTo>
                      <a:lnTo>
                        <a:pt x="515" y="189"/>
                      </a:lnTo>
                      <a:lnTo>
                        <a:pt x="524" y="187"/>
                      </a:lnTo>
                      <a:lnTo>
                        <a:pt x="529" y="184"/>
                      </a:lnTo>
                      <a:lnTo>
                        <a:pt x="534" y="182"/>
                      </a:lnTo>
                      <a:lnTo>
                        <a:pt x="540" y="178"/>
                      </a:lnTo>
                      <a:lnTo>
                        <a:pt x="545" y="177"/>
                      </a:lnTo>
                      <a:lnTo>
                        <a:pt x="550" y="171"/>
                      </a:lnTo>
                      <a:lnTo>
                        <a:pt x="557" y="168"/>
                      </a:lnTo>
                      <a:lnTo>
                        <a:pt x="567" y="161"/>
                      </a:lnTo>
                      <a:lnTo>
                        <a:pt x="573" y="158"/>
                      </a:lnTo>
                      <a:lnTo>
                        <a:pt x="580" y="154"/>
                      </a:lnTo>
                      <a:lnTo>
                        <a:pt x="583" y="149"/>
                      </a:lnTo>
                      <a:lnTo>
                        <a:pt x="590" y="146"/>
                      </a:lnTo>
                      <a:lnTo>
                        <a:pt x="595" y="142"/>
                      </a:lnTo>
                      <a:lnTo>
                        <a:pt x="601" y="139"/>
                      </a:lnTo>
                      <a:lnTo>
                        <a:pt x="611" y="132"/>
                      </a:lnTo>
                      <a:lnTo>
                        <a:pt x="618" y="128"/>
                      </a:lnTo>
                      <a:lnTo>
                        <a:pt x="623" y="127"/>
                      </a:lnTo>
                      <a:lnTo>
                        <a:pt x="629" y="125"/>
                      </a:lnTo>
                      <a:lnTo>
                        <a:pt x="634" y="121"/>
                      </a:lnTo>
                      <a:lnTo>
                        <a:pt x="639" y="120"/>
                      </a:lnTo>
                      <a:lnTo>
                        <a:pt x="646" y="116"/>
                      </a:lnTo>
                      <a:lnTo>
                        <a:pt x="649" y="114"/>
                      </a:lnTo>
                      <a:lnTo>
                        <a:pt x="656" y="113"/>
                      </a:lnTo>
                      <a:lnTo>
                        <a:pt x="661" y="111"/>
                      </a:lnTo>
                      <a:lnTo>
                        <a:pt x="667" y="111"/>
                      </a:lnTo>
                      <a:lnTo>
                        <a:pt x="672" y="109"/>
                      </a:lnTo>
                      <a:lnTo>
                        <a:pt x="699" y="109"/>
                      </a:lnTo>
                      <a:lnTo>
                        <a:pt x="706" y="111"/>
                      </a:lnTo>
                      <a:lnTo>
                        <a:pt x="710" y="111"/>
                      </a:lnTo>
                      <a:lnTo>
                        <a:pt x="715" y="113"/>
                      </a:lnTo>
                      <a:lnTo>
                        <a:pt x="720" y="114"/>
                      </a:lnTo>
                      <a:lnTo>
                        <a:pt x="727" y="116"/>
                      </a:lnTo>
                      <a:lnTo>
                        <a:pt x="732" y="118"/>
                      </a:lnTo>
                      <a:lnTo>
                        <a:pt x="739" y="120"/>
                      </a:lnTo>
                      <a:lnTo>
                        <a:pt x="744" y="121"/>
                      </a:lnTo>
                      <a:lnTo>
                        <a:pt x="750" y="123"/>
                      </a:lnTo>
                      <a:lnTo>
                        <a:pt x="755" y="125"/>
                      </a:lnTo>
                      <a:lnTo>
                        <a:pt x="762" y="127"/>
                      </a:lnTo>
                      <a:lnTo>
                        <a:pt x="767" y="128"/>
                      </a:lnTo>
                      <a:lnTo>
                        <a:pt x="773" y="130"/>
                      </a:lnTo>
                      <a:lnTo>
                        <a:pt x="783" y="133"/>
                      </a:lnTo>
                      <a:lnTo>
                        <a:pt x="790" y="135"/>
                      </a:lnTo>
                      <a:lnTo>
                        <a:pt x="800" y="139"/>
                      </a:lnTo>
                      <a:lnTo>
                        <a:pt x="808" y="140"/>
                      </a:lnTo>
                      <a:lnTo>
                        <a:pt x="811" y="140"/>
                      </a:lnTo>
                      <a:lnTo>
                        <a:pt x="816" y="142"/>
                      </a:lnTo>
                      <a:lnTo>
                        <a:pt x="821" y="142"/>
                      </a:lnTo>
                      <a:lnTo>
                        <a:pt x="826" y="144"/>
                      </a:lnTo>
                      <a:lnTo>
                        <a:pt x="846" y="144"/>
                      </a:lnTo>
                      <a:lnTo>
                        <a:pt x="849" y="142"/>
                      </a:lnTo>
                      <a:lnTo>
                        <a:pt x="853" y="140"/>
                      </a:lnTo>
                      <a:lnTo>
                        <a:pt x="856" y="140"/>
                      </a:lnTo>
                      <a:lnTo>
                        <a:pt x="863" y="139"/>
                      </a:lnTo>
                      <a:lnTo>
                        <a:pt x="876" y="130"/>
                      </a:lnTo>
                      <a:lnTo>
                        <a:pt x="879" y="127"/>
                      </a:lnTo>
                      <a:lnTo>
                        <a:pt x="886" y="123"/>
                      </a:lnTo>
                      <a:lnTo>
                        <a:pt x="889" y="120"/>
                      </a:lnTo>
                      <a:lnTo>
                        <a:pt x="892" y="118"/>
                      </a:lnTo>
                      <a:lnTo>
                        <a:pt x="897" y="113"/>
                      </a:lnTo>
                      <a:lnTo>
                        <a:pt x="902" y="111"/>
                      </a:lnTo>
                      <a:lnTo>
                        <a:pt x="904" y="108"/>
                      </a:lnTo>
                      <a:lnTo>
                        <a:pt x="911" y="104"/>
                      </a:lnTo>
                      <a:lnTo>
                        <a:pt x="912" y="101"/>
                      </a:lnTo>
                      <a:lnTo>
                        <a:pt x="919" y="94"/>
                      </a:lnTo>
                      <a:lnTo>
                        <a:pt x="922" y="92"/>
                      </a:lnTo>
                      <a:lnTo>
                        <a:pt x="925" y="89"/>
                      </a:lnTo>
                      <a:lnTo>
                        <a:pt x="929" y="87"/>
                      </a:lnTo>
                      <a:lnTo>
                        <a:pt x="930" y="85"/>
                      </a:lnTo>
                      <a:lnTo>
                        <a:pt x="940" y="82"/>
                      </a:lnTo>
                      <a:lnTo>
                        <a:pt x="945" y="80"/>
                      </a:lnTo>
                      <a:lnTo>
                        <a:pt x="949" y="78"/>
                      </a:lnTo>
                      <a:lnTo>
                        <a:pt x="950" y="76"/>
                      </a:lnTo>
                      <a:lnTo>
                        <a:pt x="950" y="75"/>
                      </a:lnTo>
                      <a:lnTo>
                        <a:pt x="963" y="68"/>
                      </a:lnTo>
                      <a:lnTo>
                        <a:pt x="965" y="66"/>
                      </a:lnTo>
                      <a:lnTo>
                        <a:pt x="970" y="64"/>
                      </a:lnTo>
                      <a:lnTo>
                        <a:pt x="973" y="64"/>
                      </a:lnTo>
                      <a:lnTo>
                        <a:pt x="983" y="59"/>
                      </a:lnTo>
                      <a:lnTo>
                        <a:pt x="987" y="59"/>
                      </a:lnTo>
                      <a:lnTo>
                        <a:pt x="990" y="57"/>
                      </a:lnTo>
                      <a:lnTo>
                        <a:pt x="993" y="57"/>
                      </a:lnTo>
                      <a:lnTo>
                        <a:pt x="996" y="56"/>
                      </a:lnTo>
                      <a:lnTo>
                        <a:pt x="1000" y="56"/>
                      </a:lnTo>
                      <a:lnTo>
                        <a:pt x="1003" y="54"/>
                      </a:lnTo>
                      <a:lnTo>
                        <a:pt x="1006" y="54"/>
                      </a:lnTo>
                      <a:lnTo>
                        <a:pt x="1010" y="52"/>
                      </a:lnTo>
                      <a:lnTo>
                        <a:pt x="1013" y="52"/>
                      </a:lnTo>
                      <a:lnTo>
                        <a:pt x="1016" y="51"/>
                      </a:lnTo>
                      <a:lnTo>
                        <a:pt x="1020" y="51"/>
                      </a:lnTo>
                      <a:lnTo>
                        <a:pt x="1023" y="49"/>
                      </a:lnTo>
                      <a:lnTo>
                        <a:pt x="1026" y="49"/>
                      </a:lnTo>
                      <a:lnTo>
                        <a:pt x="1030" y="47"/>
                      </a:lnTo>
                      <a:lnTo>
                        <a:pt x="1035" y="47"/>
                      </a:lnTo>
                      <a:lnTo>
                        <a:pt x="1038" y="45"/>
                      </a:lnTo>
                      <a:lnTo>
                        <a:pt x="1041" y="45"/>
                      </a:lnTo>
                      <a:lnTo>
                        <a:pt x="1044" y="44"/>
                      </a:lnTo>
                      <a:lnTo>
                        <a:pt x="1048" y="44"/>
                      </a:lnTo>
                      <a:lnTo>
                        <a:pt x="1044" y="30"/>
                      </a:lnTo>
                      <a:lnTo>
                        <a:pt x="1046" y="30"/>
                      </a:lnTo>
                      <a:lnTo>
                        <a:pt x="1041" y="30"/>
                      </a:lnTo>
                      <a:lnTo>
                        <a:pt x="1038" y="32"/>
                      </a:lnTo>
                      <a:lnTo>
                        <a:pt x="1035" y="32"/>
                      </a:lnTo>
                      <a:lnTo>
                        <a:pt x="1031" y="33"/>
                      </a:lnTo>
                      <a:lnTo>
                        <a:pt x="1026" y="33"/>
                      </a:lnTo>
                      <a:lnTo>
                        <a:pt x="1023" y="35"/>
                      </a:lnTo>
                      <a:lnTo>
                        <a:pt x="1020" y="35"/>
                      </a:lnTo>
                      <a:lnTo>
                        <a:pt x="1016" y="37"/>
                      </a:lnTo>
                      <a:lnTo>
                        <a:pt x="1013" y="37"/>
                      </a:lnTo>
                      <a:lnTo>
                        <a:pt x="1010" y="38"/>
                      </a:lnTo>
                      <a:lnTo>
                        <a:pt x="1006" y="38"/>
                      </a:lnTo>
                      <a:lnTo>
                        <a:pt x="1003" y="40"/>
                      </a:lnTo>
                      <a:lnTo>
                        <a:pt x="1000" y="40"/>
                      </a:lnTo>
                      <a:lnTo>
                        <a:pt x="996" y="42"/>
                      </a:lnTo>
                      <a:lnTo>
                        <a:pt x="993" y="42"/>
                      </a:lnTo>
                      <a:lnTo>
                        <a:pt x="990" y="44"/>
                      </a:lnTo>
                      <a:lnTo>
                        <a:pt x="987" y="44"/>
                      </a:lnTo>
                      <a:lnTo>
                        <a:pt x="983" y="45"/>
                      </a:lnTo>
                      <a:lnTo>
                        <a:pt x="980" y="45"/>
                      </a:lnTo>
                      <a:lnTo>
                        <a:pt x="970" y="51"/>
                      </a:lnTo>
                      <a:lnTo>
                        <a:pt x="967" y="51"/>
                      </a:lnTo>
                      <a:lnTo>
                        <a:pt x="958" y="56"/>
                      </a:lnTo>
                      <a:lnTo>
                        <a:pt x="957" y="57"/>
                      </a:lnTo>
                      <a:lnTo>
                        <a:pt x="944" y="64"/>
                      </a:lnTo>
                      <a:lnTo>
                        <a:pt x="940" y="66"/>
                      </a:lnTo>
                      <a:lnTo>
                        <a:pt x="942" y="66"/>
                      </a:lnTo>
                      <a:lnTo>
                        <a:pt x="944" y="64"/>
                      </a:lnTo>
                      <a:lnTo>
                        <a:pt x="942" y="64"/>
                      </a:lnTo>
                      <a:lnTo>
                        <a:pt x="939" y="66"/>
                      </a:lnTo>
                      <a:lnTo>
                        <a:pt x="934" y="68"/>
                      </a:lnTo>
                      <a:lnTo>
                        <a:pt x="924" y="75"/>
                      </a:lnTo>
                      <a:lnTo>
                        <a:pt x="922" y="76"/>
                      </a:lnTo>
                      <a:lnTo>
                        <a:pt x="919" y="78"/>
                      </a:lnTo>
                      <a:lnTo>
                        <a:pt x="915" y="82"/>
                      </a:lnTo>
                      <a:lnTo>
                        <a:pt x="912" y="83"/>
                      </a:lnTo>
                      <a:lnTo>
                        <a:pt x="907" y="89"/>
                      </a:lnTo>
                      <a:lnTo>
                        <a:pt x="902" y="90"/>
                      </a:lnTo>
                      <a:lnTo>
                        <a:pt x="901" y="94"/>
                      </a:lnTo>
                      <a:lnTo>
                        <a:pt x="894" y="97"/>
                      </a:lnTo>
                      <a:lnTo>
                        <a:pt x="892" y="101"/>
                      </a:lnTo>
                      <a:lnTo>
                        <a:pt x="886" y="108"/>
                      </a:lnTo>
                      <a:lnTo>
                        <a:pt x="882" y="109"/>
                      </a:lnTo>
                      <a:lnTo>
                        <a:pt x="879" y="113"/>
                      </a:lnTo>
                      <a:lnTo>
                        <a:pt x="872" y="116"/>
                      </a:lnTo>
                      <a:lnTo>
                        <a:pt x="869" y="120"/>
                      </a:lnTo>
                      <a:lnTo>
                        <a:pt x="856" y="125"/>
                      </a:lnTo>
                      <a:lnTo>
                        <a:pt x="853" y="127"/>
                      </a:lnTo>
                      <a:lnTo>
                        <a:pt x="849" y="127"/>
                      </a:lnTo>
                      <a:lnTo>
                        <a:pt x="843" y="128"/>
                      </a:lnTo>
                      <a:lnTo>
                        <a:pt x="839" y="130"/>
                      </a:lnTo>
                      <a:lnTo>
                        <a:pt x="843" y="130"/>
                      </a:lnTo>
                      <a:lnTo>
                        <a:pt x="830" y="130"/>
                      </a:lnTo>
                      <a:lnTo>
                        <a:pt x="825" y="128"/>
                      </a:lnTo>
                      <a:lnTo>
                        <a:pt x="820" y="128"/>
                      </a:lnTo>
                      <a:lnTo>
                        <a:pt x="815" y="127"/>
                      </a:lnTo>
                      <a:lnTo>
                        <a:pt x="808" y="127"/>
                      </a:lnTo>
                      <a:lnTo>
                        <a:pt x="803" y="125"/>
                      </a:lnTo>
                      <a:lnTo>
                        <a:pt x="793" y="121"/>
                      </a:lnTo>
                      <a:lnTo>
                        <a:pt x="787" y="120"/>
                      </a:lnTo>
                      <a:lnTo>
                        <a:pt x="777" y="116"/>
                      </a:lnTo>
                      <a:lnTo>
                        <a:pt x="770" y="114"/>
                      </a:lnTo>
                      <a:lnTo>
                        <a:pt x="765" y="113"/>
                      </a:lnTo>
                      <a:lnTo>
                        <a:pt x="758" y="111"/>
                      </a:lnTo>
                      <a:lnTo>
                        <a:pt x="753" y="109"/>
                      </a:lnTo>
                      <a:lnTo>
                        <a:pt x="747" y="108"/>
                      </a:lnTo>
                      <a:lnTo>
                        <a:pt x="742" y="106"/>
                      </a:lnTo>
                      <a:lnTo>
                        <a:pt x="735" y="104"/>
                      </a:lnTo>
                      <a:lnTo>
                        <a:pt x="730" y="102"/>
                      </a:lnTo>
                      <a:lnTo>
                        <a:pt x="724" y="101"/>
                      </a:lnTo>
                      <a:lnTo>
                        <a:pt x="719" y="99"/>
                      </a:lnTo>
                      <a:lnTo>
                        <a:pt x="710" y="97"/>
                      </a:lnTo>
                      <a:lnTo>
                        <a:pt x="706" y="97"/>
                      </a:lnTo>
                      <a:lnTo>
                        <a:pt x="699" y="95"/>
                      </a:lnTo>
                      <a:lnTo>
                        <a:pt x="669" y="95"/>
                      </a:lnTo>
                      <a:lnTo>
                        <a:pt x="664" y="97"/>
                      </a:lnTo>
                      <a:lnTo>
                        <a:pt x="666" y="97"/>
                      </a:lnTo>
                      <a:lnTo>
                        <a:pt x="658" y="97"/>
                      </a:lnTo>
                      <a:lnTo>
                        <a:pt x="653" y="99"/>
                      </a:lnTo>
                      <a:lnTo>
                        <a:pt x="646" y="101"/>
                      </a:lnTo>
                      <a:lnTo>
                        <a:pt x="639" y="102"/>
                      </a:lnTo>
                      <a:lnTo>
                        <a:pt x="633" y="106"/>
                      </a:lnTo>
                      <a:lnTo>
                        <a:pt x="628" y="108"/>
                      </a:lnTo>
                      <a:lnTo>
                        <a:pt x="623" y="111"/>
                      </a:lnTo>
                      <a:lnTo>
                        <a:pt x="616" y="113"/>
                      </a:lnTo>
                      <a:lnTo>
                        <a:pt x="611" y="118"/>
                      </a:lnTo>
                      <a:lnTo>
                        <a:pt x="605" y="121"/>
                      </a:lnTo>
                      <a:lnTo>
                        <a:pt x="595" y="128"/>
                      </a:lnTo>
                      <a:lnTo>
                        <a:pt x="588" y="132"/>
                      </a:lnTo>
                      <a:lnTo>
                        <a:pt x="583" y="135"/>
                      </a:lnTo>
                      <a:lnTo>
                        <a:pt x="577" y="139"/>
                      </a:lnTo>
                      <a:lnTo>
                        <a:pt x="570" y="144"/>
                      </a:lnTo>
                      <a:lnTo>
                        <a:pt x="567" y="147"/>
                      </a:lnTo>
                      <a:lnTo>
                        <a:pt x="560" y="151"/>
                      </a:lnTo>
                      <a:lnTo>
                        <a:pt x="550" y="158"/>
                      </a:lnTo>
                      <a:lnTo>
                        <a:pt x="543" y="161"/>
                      </a:lnTo>
                      <a:lnTo>
                        <a:pt x="539" y="163"/>
                      </a:lnTo>
                      <a:lnTo>
                        <a:pt x="534" y="165"/>
                      </a:lnTo>
                      <a:lnTo>
                        <a:pt x="527" y="168"/>
                      </a:lnTo>
                      <a:lnTo>
                        <a:pt x="522" y="170"/>
                      </a:lnTo>
                      <a:lnTo>
                        <a:pt x="517" y="173"/>
                      </a:lnTo>
                      <a:lnTo>
                        <a:pt x="512" y="175"/>
                      </a:lnTo>
                      <a:lnTo>
                        <a:pt x="502" y="178"/>
                      </a:lnTo>
                      <a:lnTo>
                        <a:pt x="496" y="178"/>
                      </a:lnTo>
                      <a:lnTo>
                        <a:pt x="491" y="180"/>
                      </a:lnTo>
                      <a:lnTo>
                        <a:pt x="487" y="180"/>
                      </a:lnTo>
                      <a:lnTo>
                        <a:pt x="489" y="180"/>
                      </a:lnTo>
                      <a:lnTo>
                        <a:pt x="482" y="178"/>
                      </a:lnTo>
                      <a:lnTo>
                        <a:pt x="477" y="177"/>
                      </a:lnTo>
                      <a:lnTo>
                        <a:pt x="471" y="175"/>
                      </a:lnTo>
                      <a:lnTo>
                        <a:pt x="466" y="173"/>
                      </a:lnTo>
                      <a:lnTo>
                        <a:pt x="461" y="171"/>
                      </a:lnTo>
                      <a:lnTo>
                        <a:pt x="456" y="168"/>
                      </a:lnTo>
                      <a:lnTo>
                        <a:pt x="451" y="166"/>
                      </a:lnTo>
                      <a:lnTo>
                        <a:pt x="444" y="165"/>
                      </a:lnTo>
                      <a:lnTo>
                        <a:pt x="434" y="158"/>
                      </a:lnTo>
                      <a:lnTo>
                        <a:pt x="428" y="154"/>
                      </a:lnTo>
                      <a:lnTo>
                        <a:pt x="424" y="149"/>
                      </a:lnTo>
                      <a:lnTo>
                        <a:pt x="418" y="146"/>
                      </a:lnTo>
                      <a:lnTo>
                        <a:pt x="411" y="142"/>
                      </a:lnTo>
                      <a:lnTo>
                        <a:pt x="408" y="137"/>
                      </a:lnTo>
                      <a:lnTo>
                        <a:pt x="403" y="133"/>
                      </a:lnTo>
                      <a:lnTo>
                        <a:pt x="396" y="128"/>
                      </a:lnTo>
                      <a:lnTo>
                        <a:pt x="390" y="125"/>
                      </a:lnTo>
                      <a:lnTo>
                        <a:pt x="381" y="116"/>
                      </a:lnTo>
                      <a:lnTo>
                        <a:pt x="375" y="113"/>
                      </a:lnTo>
                      <a:lnTo>
                        <a:pt x="368" y="109"/>
                      </a:lnTo>
                      <a:lnTo>
                        <a:pt x="365" y="106"/>
                      </a:lnTo>
                      <a:lnTo>
                        <a:pt x="358" y="101"/>
                      </a:lnTo>
                      <a:lnTo>
                        <a:pt x="352" y="97"/>
                      </a:lnTo>
                      <a:lnTo>
                        <a:pt x="342" y="92"/>
                      </a:lnTo>
                      <a:lnTo>
                        <a:pt x="335" y="87"/>
                      </a:lnTo>
                      <a:lnTo>
                        <a:pt x="324" y="83"/>
                      </a:lnTo>
                      <a:lnTo>
                        <a:pt x="317" y="82"/>
                      </a:lnTo>
                      <a:lnTo>
                        <a:pt x="312" y="80"/>
                      </a:lnTo>
                      <a:lnTo>
                        <a:pt x="304" y="78"/>
                      </a:lnTo>
                      <a:lnTo>
                        <a:pt x="262" y="78"/>
                      </a:lnTo>
                      <a:lnTo>
                        <a:pt x="256" y="80"/>
                      </a:lnTo>
                      <a:lnTo>
                        <a:pt x="248" y="80"/>
                      </a:lnTo>
                      <a:lnTo>
                        <a:pt x="243" y="82"/>
                      </a:lnTo>
                      <a:lnTo>
                        <a:pt x="236" y="82"/>
                      </a:lnTo>
                      <a:lnTo>
                        <a:pt x="226" y="85"/>
                      </a:lnTo>
                      <a:lnTo>
                        <a:pt x="219" y="85"/>
                      </a:lnTo>
                      <a:lnTo>
                        <a:pt x="214" y="87"/>
                      </a:lnTo>
                      <a:lnTo>
                        <a:pt x="210" y="89"/>
                      </a:lnTo>
                      <a:lnTo>
                        <a:pt x="203" y="89"/>
                      </a:lnTo>
                      <a:lnTo>
                        <a:pt x="198" y="90"/>
                      </a:lnTo>
                      <a:lnTo>
                        <a:pt x="193" y="92"/>
                      </a:lnTo>
                      <a:lnTo>
                        <a:pt x="186" y="92"/>
                      </a:lnTo>
                      <a:lnTo>
                        <a:pt x="176" y="95"/>
                      </a:lnTo>
                      <a:lnTo>
                        <a:pt x="165" y="95"/>
                      </a:lnTo>
                      <a:lnTo>
                        <a:pt x="160" y="97"/>
                      </a:lnTo>
                      <a:lnTo>
                        <a:pt x="132" y="97"/>
                      </a:lnTo>
                      <a:lnTo>
                        <a:pt x="133" y="97"/>
                      </a:lnTo>
                      <a:lnTo>
                        <a:pt x="115" y="90"/>
                      </a:lnTo>
                      <a:lnTo>
                        <a:pt x="112" y="89"/>
                      </a:lnTo>
                      <a:lnTo>
                        <a:pt x="102" y="85"/>
                      </a:lnTo>
                      <a:lnTo>
                        <a:pt x="97" y="83"/>
                      </a:lnTo>
                      <a:lnTo>
                        <a:pt x="94" y="80"/>
                      </a:lnTo>
                      <a:lnTo>
                        <a:pt x="89" y="78"/>
                      </a:lnTo>
                      <a:lnTo>
                        <a:pt x="84" y="76"/>
                      </a:lnTo>
                      <a:lnTo>
                        <a:pt x="81" y="75"/>
                      </a:lnTo>
                      <a:lnTo>
                        <a:pt x="77" y="71"/>
                      </a:lnTo>
                      <a:lnTo>
                        <a:pt x="72" y="68"/>
                      </a:lnTo>
                      <a:lnTo>
                        <a:pt x="67" y="66"/>
                      </a:lnTo>
                      <a:lnTo>
                        <a:pt x="66" y="63"/>
                      </a:lnTo>
                      <a:lnTo>
                        <a:pt x="61" y="59"/>
                      </a:lnTo>
                      <a:lnTo>
                        <a:pt x="54" y="52"/>
                      </a:lnTo>
                      <a:lnTo>
                        <a:pt x="49" y="49"/>
                      </a:lnTo>
                      <a:lnTo>
                        <a:pt x="39" y="38"/>
                      </a:lnTo>
                      <a:lnTo>
                        <a:pt x="34" y="35"/>
                      </a:lnTo>
                      <a:lnTo>
                        <a:pt x="31" y="30"/>
                      </a:lnTo>
                      <a:lnTo>
                        <a:pt x="28" y="26"/>
                      </a:lnTo>
                      <a:lnTo>
                        <a:pt x="24" y="21"/>
                      </a:lnTo>
                      <a:lnTo>
                        <a:pt x="21" y="18"/>
                      </a:lnTo>
                      <a:lnTo>
                        <a:pt x="14" y="9"/>
                      </a:lnTo>
                      <a:lnTo>
                        <a:pt x="13" y="6"/>
                      </a:lnTo>
                      <a:lnTo>
                        <a:pt x="9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049" name="Freeform 614"/>
              <p:cNvSpPr>
                <a:spLocks/>
              </p:cNvSpPr>
              <p:nvPr/>
            </p:nvSpPr>
            <p:spPr bwMode="auto">
              <a:xfrm>
                <a:off x="3605" y="1768"/>
                <a:ext cx="560" cy="109"/>
              </a:xfrm>
              <a:custGeom>
                <a:avLst/>
                <a:gdLst>
                  <a:gd name="T0" fmla="*/ 13 w 560"/>
                  <a:gd name="T1" fmla="*/ 24 h 109"/>
                  <a:gd name="T2" fmla="*/ 28 w 560"/>
                  <a:gd name="T3" fmla="*/ 35 h 109"/>
                  <a:gd name="T4" fmla="*/ 43 w 560"/>
                  <a:gd name="T5" fmla="*/ 45 h 109"/>
                  <a:gd name="T6" fmla="*/ 59 w 560"/>
                  <a:gd name="T7" fmla="*/ 55 h 109"/>
                  <a:gd name="T8" fmla="*/ 76 w 560"/>
                  <a:gd name="T9" fmla="*/ 64 h 109"/>
                  <a:gd name="T10" fmla="*/ 137 w 560"/>
                  <a:gd name="T11" fmla="*/ 88 h 109"/>
                  <a:gd name="T12" fmla="*/ 154 w 560"/>
                  <a:gd name="T13" fmla="*/ 93 h 109"/>
                  <a:gd name="T14" fmla="*/ 172 w 560"/>
                  <a:gd name="T15" fmla="*/ 97 h 109"/>
                  <a:gd name="T16" fmla="*/ 190 w 560"/>
                  <a:gd name="T17" fmla="*/ 100 h 109"/>
                  <a:gd name="T18" fmla="*/ 220 w 560"/>
                  <a:gd name="T19" fmla="*/ 106 h 109"/>
                  <a:gd name="T20" fmla="*/ 240 w 560"/>
                  <a:gd name="T21" fmla="*/ 107 h 109"/>
                  <a:gd name="T22" fmla="*/ 258 w 560"/>
                  <a:gd name="T23" fmla="*/ 109 h 109"/>
                  <a:gd name="T24" fmla="*/ 307 w 560"/>
                  <a:gd name="T25" fmla="*/ 107 h 109"/>
                  <a:gd name="T26" fmla="*/ 327 w 560"/>
                  <a:gd name="T27" fmla="*/ 106 h 109"/>
                  <a:gd name="T28" fmla="*/ 357 w 560"/>
                  <a:gd name="T29" fmla="*/ 102 h 109"/>
                  <a:gd name="T30" fmla="*/ 385 w 560"/>
                  <a:gd name="T31" fmla="*/ 97 h 109"/>
                  <a:gd name="T32" fmla="*/ 403 w 560"/>
                  <a:gd name="T33" fmla="*/ 92 h 109"/>
                  <a:gd name="T34" fmla="*/ 420 w 560"/>
                  <a:gd name="T35" fmla="*/ 87 h 109"/>
                  <a:gd name="T36" fmla="*/ 465 w 560"/>
                  <a:gd name="T37" fmla="*/ 71 h 109"/>
                  <a:gd name="T38" fmla="*/ 489 w 560"/>
                  <a:gd name="T39" fmla="*/ 59 h 109"/>
                  <a:gd name="T40" fmla="*/ 514 w 560"/>
                  <a:gd name="T41" fmla="*/ 45 h 109"/>
                  <a:gd name="T42" fmla="*/ 529 w 560"/>
                  <a:gd name="T43" fmla="*/ 33 h 109"/>
                  <a:gd name="T44" fmla="*/ 546 w 560"/>
                  <a:gd name="T45" fmla="*/ 21 h 109"/>
                  <a:gd name="T46" fmla="*/ 560 w 560"/>
                  <a:gd name="T47" fmla="*/ 11 h 109"/>
                  <a:gd name="T48" fmla="*/ 546 w 560"/>
                  <a:gd name="T49" fmla="*/ 5 h 109"/>
                  <a:gd name="T50" fmla="*/ 531 w 560"/>
                  <a:gd name="T51" fmla="*/ 17 h 109"/>
                  <a:gd name="T52" fmla="*/ 516 w 560"/>
                  <a:gd name="T53" fmla="*/ 28 h 109"/>
                  <a:gd name="T54" fmla="*/ 499 w 560"/>
                  <a:gd name="T55" fmla="*/ 35 h 109"/>
                  <a:gd name="T56" fmla="*/ 466 w 560"/>
                  <a:gd name="T57" fmla="*/ 52 h 109"/>
                  <a:gd name="T58" fmla="*/ 427 w 560"/>
                  <a:gd name="T59" fmla="*/ 71 h 109"/>
                  <a:gd name="T60" fmla="*/ 408 w 560"/>
                  <a:gd name="T61" fmla="*/ 76 h 109"/>
                  <a:gd name="T62" fmla="*/ 390 w 560"/>
                  <a:gd name="T63" fmla="*/ 81 h 109"/>
                  <a:gd name="T64" fmla="*/ 362 w 560"/>
                  <a:gd name="T65" fmla="*/ 87 h 109"/>
                  <a:gd name="T66" fmla="*/ 336 w 560"/>
                  <a:gd name="T67" fmla="*/ 92 h 109"/>
                  <a:gd name="T68" fmla="*/ 317 w 560"/>
                  <a:gd name="T69" fmla="*/ 93 h 109"/>
                  <a:gd name="T70" fmla="*/ 298 w 560"/>
                  <a:gd name="T71" fmla="*/ 95 h 109"/>
                  <a:gd name="T72" fmla="*/ 248 w 560"/>
                  <a:gd name="T73" fmla="*/ 93 h 109"/>
                  <a:gd name="T74" fmla="*/ 230 w 560"/>
                  <a:gd name="T75" fmla="*/ 92 h 109"/>
                  <a:gd name="T76" fmla="*/ 213 w 560"/>
                  <a:gd name="T77" fmla="*/ 90 h 109"/>
                  <a:gd name="T78" fmla="*/ 185 w 560"/>
                  <a:gd name="T79" fmla="*/ 85 h 109"/>
                  <a:gd name="T80" fmla="*/ 167 w 560"/>
                  <a:gd name="T81" fmla="*/ 81 h 109"/>
                  <a:gd name="T82" fmla="*/ 149 w 560"/>
                  <a:gd name="T83" fmla="*/ 76 h 109"/>
                  <a:gd name="T84" fmla="*/ 131 w 560"/>
                  <a:gd name="T85" fmla="*/ 71 h 109"/>
                  <a:gd name="T86" fmla="*/ 74 w 560"/>
                  <a:gd name="T87" fmla="*/ 45 h 109"/>
                  <a:gd name="T88" fmla="*/ 58 w 560"/>
                  <a:gd name="T89" fmla="*/ 36 h 109"/>
                  <a:gd name="T90" fmla="*/ 43 w 560"/>
                  <a:gd name="T91" fmla="*/ 30 h 109"/>
                  <a:gd name="T92" fmla="*/ 28 w 560"/>
                  <a:gd name="T93" fmla="*/ 19 h 109"/>
                  <a:gd name="T94" fmla="*/ 7 w 560"/>
                  <a:gd name="T95" fmla="*/ 4 h 10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560"/>
                  <a:gd name="T145" fmla="*/ 0 h 109"/>
                  <a:gd name="T146" fmla="*/ 560 w 560"/>
                  <a:gd name="T147" fmla="*/ 109 h 109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560" h="109">
                    <a:moveTo>
                      <a:pt x="0" y="14"/>
                    </a:moveTo>
                    <a:lnTo>
                      <a:pt x="13" y="24"/>
                    </a:lnTo>
                    <a:lnTo>
                      <a:pt x="21" y="30"/>
                    </a:lnTo>
                    <a:lnTo>
                      <a:pt x="28" y="35"/>
                    </a:lnTo>
                    <a:lnTo>
                      <a:pt x="36" y="40"/>
                    </a:lnTo>
                    <a:lnTo>
                      <a:pt x="43" y="45"/>
                    </a:lnTo>
                    <a:lnTo>
                      <a:pt x="51" y="50"/>
                    </a:lnTo>
                    <a:lnTo>
                      <a:pt x="59" y="55"/>
                    </a:lnTo>
                    <a:lnTo>
                      <a:pt x="68" y="59"/>
                    </a:lnTo>
                    <a:lnTo>
                      <a:pt x="76" y="64"/>
                    </a:lnTo>
                    <a:lnTo>
                      <a:pt x="127" y="85"/>
                    </a:lnTo>
                    <a:lnTo>
                      <a:pt x="137" y="88"/>
                    </a:lnTo>
                    <a:lnTo>
                      <a:pt x="145" y="90"/>
                    </a:lnTo>
                    <a:lnTo>
                      <a:pt x="154" y="93"/>
                    </a:lnTo>
                    <a:lnTo>
                      <a:pt x="164" y="95"/>
                    </a:lnTo>
                    <a:lnTo>
                      <a:pt x="172" y="97"/>
                    </a:lnTo>
                    <a:lnTo>
                      <a:pt x="182" y="99"/>
                    </a:lnTo>
                    <a:lnTo>
                      <a:pt x="190" y="100"/>
                    </a:lnTo>
                    <a:lnTo>
                      <a:pt x="210" y="104"/>
                    </a:lnTo>
                    <a:lnTo>
                      <a:pt x="220" y="106"/>
                    </a:lnTo>
                    <a:lnTo>
                      <a:pt x="230" y="106"/>
                    </a:lnTo>
                    <a:lnTo>
                      <a:pt x="240" y="107"/>
                    </a:lnTo>
                    <a:lnTo>
                      <a:pt x="248" y="107"/>
                    </a:lnTo>
                    <a:lnTo>
                      <a:pt x="258" y="109"/>
                    </a:lnTo>
                    <a:lnTo>
                      <a:pt x="298" y="109"/>
                    </a:lnTo>
                    <a:lnTo>
                      <a:pt x="307" y="107"/>
                    </a:lnTo>
                    <a:lnTo>
                      <a:pt x="317" y="107"/>
                    </a:lnTo>
                    <a:lnTo>
                      <a:pt x="327" y="106"/>
                    </a:lnTo>
                    <a:lnTo>
                      <a:pt x="336" y="106"/>
                    </a:lnTo>
                    <a:lnTo>
                      <a:pt x="357" y="102"/>
                    </a:lnTo>
                    <a:lnTo>
                      <a:pt x="365" y="100"/>
                    </a:lnTo>
                    <a:lnTo>
                      <a:pt x="385" y="97"/>
                    </a:lnTo>
                    <a:lnTo>
                      <a:pt x="393" y="95"/>
                    </a:lnTo>
                    <a:lnTo>
                      <a:pt x="403" y="92"/>
                    </a:lnTo>
                    <a:lnTo>
                      <a:pt x="412" y="90"/>
                    </a:lnTo>
                    <a:lnTo>
                      <a:pt x="420" y="87"/>
                    </a:lnTo>
                    <a:lnTo>
                      <a:pt x="430" y="85"/>
                    </a:lnTo>
                    <a:lnTo>
                      <a:pt x="465" y="71"/>
                    </a:lnTo>
                    <a:lnTo>
                      <a:pt x="473" y="66"/>
                    </a:lnTo>
                    <a:lnTo>
                      <a:pt x="489" y="59"/>
                    </a:lnTo>
                    <a:lnTo>
                      <a:pt x="506" y="49"/>
                    </a:lnTo>
                    <a:lnTo>
                      <a:pt x="514" y="45"/>
                    </a:lnTo>
                    <a:lnTo>
                      <a:pt x="522" y="38"/>
                    </a:lnTo>
                    <a:lnTo>
                      <a:pt x="529" y="33"/>
                    </a:lnTo>
                    <a:lnTo>
                      <a:pt x="537" y="28"/>
                    </a:lnTo>
                    <a:lnTo>
                      <a:pt x="546" y="21"/>
                    </a:lnTo>
                    <a:lnTo>
                      <a:pt x="552" y="16"/>
                    </a:lnTo>
                    <a:lnTo>
                      <a:pt x="560" y="11"/>
                    </a:lnTo>
                    <a:lnTo>
                      <a:pt x="554" y="0"/>
                    </a:lnTo>
                    <a:lnTo>
                      <a:pt x="546" y="5"/>
                    </a:lnTo>
                    <a:lnTo>
                      <a:pt x="539" y="11"/>
                    </a:lnTo>
                    <a:lnTo>
                      <a:pt x="531" y="17"/>
                    </a:lnTo>
                    <a:lnTo>
                      <a:pt x="522" y="23"/>
                    </a:lnTo>
                    <a:lnTo>
                      <a:pt x="516" y="28"/>
                    </a:lnTo>
                    <a:lnTo>
                      <a:pt x="508" y="31"/>
                    </a:lnTo>
                    <a:lnTo>
                      <a:pt x="499" y="35"/>
                    </a:lnTo>
                    <a:lnTo>
                      <a:pt x="483" y="45"/>
                    </a:lnTo>
                    <a:lnTo>
                      <a:pt x="466" y="52"/>
                    </a:lnTo>
                    <a:lnTo>
                      <a:pt x="458" y="57"/>
                    </a:lnTo>
                    <a:lnTo>
                      <a:pt x="427" y="71"/>
                    </a:lnTo>
                    <a:lnTo>
                      <a:pt x="417" y="73"/>
                    </a:lnTo>
                    <a:lnTo>
                      <a:pt x="408" y="76"/>
                    </a:lnTo>
                    <a:lnTo>
                      <a:pt x="400" y="78"/>
                    </a:lnTo>
                    <a:lnTo>
                      <a:pt x="390" y="81"/>
                    </a:lnTo>
                    <a:lnTo>
                      <a:pt x="382" y="83"/>
                    </a:lnTo>
                    <a:lnTo>
                      <a:pt x="362" y="87"/>
                    </a:lnTo>
                    <a:lnTo>
                      <a:pt x="354" y="88"/>
                    </a:lnTo>
                    <a:lnTo>
                      <a:pt x="336" y="92"/>
                    </a:lnTo>
                    <a:lnTo>
                      <a:pt x="327" y="92"/>
                    </a:lnTo>
                    <a:lnTo>
                      <a:pt x="317" y="93"/>
                    </a:lnTo>
                    <a:lnTo>
                      <a:pt x="307" y="93"/>
                    </a:lnTo>
                    <a:lnTo>
                      <a:pt x="298" y="95"/>
                    </a:lnTo>
                    <a:lnTo>
                      <a:pt x="258" y="95"/>
                    </a:lnTo>
                    <a:lnTo>
                      <a:pt x="248" y="93"/>
                    </a:lnTo>
                    <a:lnTo>
                      <a:pt x="240" y="93"/>
                    </a:lnTo>
                    <a:lnTo>
                      <a:pt x="230" y="92"/>
                    </a:lnTo>
                    <a:lnTo>
                      <a:pt x="220" y="92"/>
                    </a:lnTo>
                    <a:lnTo>
                      <a:pt x="213" y="90"/>
                    </a:lnTo>
                    <a:lnTo>
                      <a:pt x="193" y="87"/>
                    </a:lnTo>
                    <a:lnTo>
                      <a:pt x="185" y="85"/>
                    </a:lnTo>
                    <a:lnTo>
                      <a:pt x="175" y="83"/>
                    </a:lnTo>
                    <a:lnTo>
                      <a:pt x="167" y="81"/>
                    </a:lnTo>
                    <a:lnTo>
                      <a:pt x="157" y="80"/>
                    </a:lnTo>
                    <a:lnTo>
                      <a:pt x="149" y="76"/>
                    </a:lnTo>
                    <a:lnTo>
                      <a:pt x="140" y="74"/>
                    </a:lnTo>
                    <a:lnTo>
                      <a:pt x="131" y="71"/>
                    </a:lnTo>
                    <a:lnTo>
                      <a:pt x="83" y="50"/>
                    </a:lnTo>
                    <a:lnTo>
                      <a:pt x="74" y="45"/>
                    </a:lnTo>
                    <a:lnTo>
                      <a:pt x="66" y="42"/>
                    </a:lnTo>
                    <a:lnTo>
                      <a:pt x="58" y="36"/>
                    </a:lnTo>
                    <a:lnTo>
                      <a:pt x="50" y="35"/>
                    </a:lnTo>
                    <a:lnTo>
                      <a:pt x="43" y="30"/>
                    </a:lnTo>
                    <a:lnTo>
                      <a:pt x="35" y="24"/>
                    </a:lnTo>
                    <a:lnTo>
                      <a:pt x="28" y="19"/>
                    </a:lnTo>
                    <a:lnTo>
                      <a:pt x="20" y="14"/>
                    </a:lnTo>
                    <a:lnTo>
                      <a:pt x="7" y="4"/>
                    </a:lnTo>
                    <a:lnTo>
                      <a:pt x="0" y="14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0" name="Line 615"/>
              <p:cNvSpPr>
                <a:spLocks noChangeShapeType="1"/>
              </p:cNvSpPr>
              <p:nvPr/>
            </p:nvSpPr>
            <p:spPr bwMode="auto">
              <a:xfrm flipV="1">
                <a:off x="3860" y="1877"/>
                <a:ext cx="14" cy="135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1" name="Freeform 616"/>
              <p:cNvSpPr>
                <a:spLocks/>
              </p:cNvSpPr>
              <p:nvPr/>
            </p:nvSpPr>
            <p:spPr bwMode="auto">
              <a:xfrm>
                <a:off x="3836" y="1877"/>
                <a:ext cx="62" cy="69"/>
              </a:xfrm>
              <a:custGeom>
                <a:avLst/>
                <a:gdLst>
                  <a:gd name="T0" fmla="*/ 0 w 62"/>
                  <a:gd name="T1" fmla="*/ 60 h 69"/>
                  <a:gd name="T2" fmla="*/ 38 w 62"/>
                  <a:gd name="T3" fmla="*/ 0 h 69"/>
                  <a:gd name="T4" fmla="*/ 62 w 62"/>
                  <a:gd name="T5" fmla="*/ 69 h 69"/>
                  <a:gd name="T6" fmla="*/ 35 w 62"/>
                  <a:gd name="T7" fmla="*/ 33 h 69"/>
                  <a:gd name="T8" fmla="*/ 0 w 62"/>
                  <a:gd name="T9" fmla="*/ 60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"/>
                  <a:gd name="T16" fmla="*/ 0 h 69"/>
                  <a:gd name="T17" fmla="*/ 62 w 62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" h="69">
                    <a:moveTo>
                      <a:pt x="0" y="60"/>
                    </a:moveTo>
                    <a:lnTo>
                      <a:pt x="38" y="0"/>
                    </a:lnTo>
                    <a:lnTo>
                      <a:pt x="62" y="69"/>
                    </a:lnTo>
                    <a:lnTo>
                      <a:pt x="35" y="33"/>
                    </a:lnTo>
                    <a:lnTo>
                      <a:pt x="0" y="6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2" name="Line 617"/>
              <p:cNvSpPr>
                <a:spLocks noChangeShapeType="1"/>
              </p:cNvSpPr>
              <p:nvPr/>
            </p:nvSpPr>
            <p:spPr bwMode="auto">
              <a:xfrm flipV="1">
                <a:off x="3579" y="1834"/>
                <a:ext cx="99" cy="1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3" name="Freeform 618"/>
              <p:cNvSpPr>
                <a:spLocks/>
              </p:cNvSpPr>
              <p:nvPr/>
            </p:nvSpPr>
            <p:spPr bwMode="auto">
              <a:xfrm>
                <a:off x="3613" y="1834"/>
                <a:ext cx="65" cy="69"/>
              </a:xfrm>
              <a:custGeom>
                <a:avLst/>
                <a:gdLst>
                  <a:gd name="T0" fmla="*/ 0 w 65"/>
                  <a:gd name="T1" fmla="*/ 26 h 69"/>
                  <a:gd name="T2" fmla="*/ 65 w 65"/>
                  <a:gd name="T3" fmla="*/ 0 h 69"/>
                  <a:gd name="T4" fmla="*/ 47 w 65"/>
                  <a:gd name="T5" fmla="*/ 69 h 69"/>
                  <a:gd name="T6" fmla="*/ 45 w 65"/>
                  <a:gd name="T7" fmla="*/ 24 h 69"/>
                  <a:gd name="T8" fmla="*/ 0 w 65"/>
                  <a:gd name="T9" fmla="*/ 26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5"/>
                  <a:gd name="T16" fmla="*/ 0 h 69"/>
                  <a:gd name="T17" fmla="*/ 65 w 65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5" h="69">
                    <a:moveTo>
                      <a:pt x="0" y="26"/>
                    </a:moveTo>
                    <a:lnTo>
                      <a:pt x="65" y="0"/>
                    </a:lnTo>
                    <a:lnTo>
                      <a:pt x="47" y="69"/>
                    </a:lnTo>
                    <a:lnTo>
                      <a:pt x="45" y="24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4" name="Line 619"/>
              <p:cNvSpPr>
                <a:spLocks noChangeShapeType="1"/>
              </p:cNvSpPr>
              <p:nvPr/>
            </p:nvSpPr>
            <p:spPr bwMode="auto">
              <a:xfrm flipH="1" flipV="1">
                <a:off x="4036" y="1844"/>
                <a:ext cx="100" cy="1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5" name="Freeform 620"/>
              <p:cNvSpPr>
                <a:spLocks/>
              </p:cNvSpPr>
              <p:nvPr/>
            </p:nvSpPr>
            <p:spPr bwMode="auto">
              <a:xfrm>
                <a:off x="4036" y="1844"/>
                <a:ext cx="65" cy="69"/>
              </a:xfrm>
              <a:custGeom>
                <a:avLst/>
                <a:gdLst>
                  <a:gd name="T0" fmla="*/ 19 w 65"/>
                  <a:gd name="T1" fmla="*/ 69 h 69"/>
                  <a:gd name="T2" fmla="*/ 0 w 65"/>
                  <a:gd name="T3" fmla="*/ 0 h 69"/>
                  <a:gd name="T4" fmla="*/ 65 w 65"/>
                  <a:gd name="T5" fmla="*/ 28 h 69"/>
                  <a:gd name="T6" fmla="*/ 20 w 65"/>
                  <a:gd name="T7" fmla="*/ 24 h 69"/>
                  <a:gd name="T8" fmla="*/ 19 w 65"/>
                  <a:gd name="T9" fmla="*/ 69 h 6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5"/>
                  <a:gd name="T16" fmla="*/ 0 h 69"/>
                  <a:gd name="T17" fmla="*/ 65 w 65"/>
                  <a:gd name="T18" fmla="*/ 69 h 6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5" h="69">
                    <a:moveTo>
                      <a:pt x="19" y="69"/>
                    </a:moveTo>
                    <a:lnTo>
                      <a:pt x="0" y="0"/>
                    </a:lnTo>
                    <a:lnTo>
                      <a:pt x="65" y="28"/>
                    </a:lnTo>
                    <a:lnTo>
                      <a:pt x="20" y="24"/>
                    </a:lnTo>
                    <a:lnTo>
                      <a:pt x="19" y="69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6" name="Line 621"/>
              <p:cNvSpPr>
                <a:spLocks noChangeShapeType="1"/>
              </p:cNvSpPr>
              <p:nvPr/>
            </p:nvSpPr>
            <p:spPr bwMode="auto">
              <a:xfrm flipV="1">
                <a:off x="3874" y="2561"/>
                <a:ext cx="15" cy="1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7" name="Freeform 622"/>
              <p:cNvSpPr>
                <a:spLocks/>
              </p:cNvSpPr>
              <p:nvPr/>
            </p:nvSpPr>
            <p:spPr bwMode="auto">
              <a:xfrm>
                <a:off x="3851" y="2561"/>
                <a:ext cx="61" cy="67"/>
              </a:xfrm>
              <a:custGeom>
                <a:avLst/>
                <a:gdLst>
                  <a:gd name="T0" fmla="*/ 0 w 61"/>
                  <a:gd name="T1" fmla="*/ 60 h 67"/>
                  <a:gd name="T2" fmla="*/ 38 w 61"/>
                  <a:gd name="T3" fmla="*/ 0 h 67"/>
                  <a:gd name="T4" fmla="*/ 61 w 61"/>
                  <a:gd name="T5" fmla="*/ 67 h 67"/>
                  <a:gd name="T6" fmla="*/ 35 w 61"/>
                  <a:gd name="T7" fmla="*/ 31 h 67"/>
                  <a:gd name="T8" fmla="*/ 0 w 61"/>
                  <a:gd name="T9" fmla="*/ 60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"/>
                  <a:gd name="T16" fmla="*/ 0 h 67"/>
                  <a:gd name="T17" fmla="*/ 61 w 61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" h="67">
                    <a:moveTo>
                      <a:pt x="0" y="60"/>
                    </a:moveTo>
                    <a:lnTo>
                      <a:pt x="38" y="0"/>
                    </a:lnTo>
                    <a:lnTo>
                      <a:pt x="61" y="67"/>
                    </a:lnTo>
                    <a:lnTo>
                      <a:pt x="35" y="31"/>
                    </a:lnTo>
                    <a:lnTo>
                      <a:pt x="0" y="6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8" name="Line 623"/>
              <p:cNvSpPr>
                <a:spLocks noChangeShapeType="1"/>
              </p:cNvSpPr>
              <p:nvPr/>
            </p:nvSpPr>
            <p:spPr bwMode="auto">
              <a:xfrm flipV="1">
                <a:off x="3393" y="2464"/>
                <a:ext cx="100" cy="11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59" name="Freeform 624"/>
              <p:cNvSpPr>
                <a:spLocks/>
              </p:cNvSpPr>
              <p:nvPr/>
            </p:nvSpPr>
            <p:spPr bwMode="auto">
              <a:xfrm>
                <a:off x="3428" y="2464"/>
                <a:ext cx="65" cy="71"/>
              </a:xfrm>
              <a:custGeom>
                <a:avLst/>
                <a:gdLst>
                  <a:gd name="T0" fmla="*/ 0 w 65"/>
                  <a:gd name="T1" fmla="*/ 28 h 71"/>
                  <a:gd name="T2" fmla="*/ 65 w 65"/>
                  <a:gd name="T3" fmla="*/ 0 h 71"/>
                  <a:gd name="T4" fmla="*/ 46 w 65"/>
                  <a:gd name="T5" fmla="*/ 71 h 71"/>
                  <a:gd name="T6" fmla="*/ 43 w 65"/>
                  <a:gd name="T7" fmla="*/ 24 h 71"/>
                  <a:gd name="T8" fmla="*/ 0 w 65"/>
                  <a:gd name="T9" fmla="*/ 28 h 7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5"/>
                  <a:gd name="T16" fmla="*/ 0 h 71"/>
                  <a:gd name="T17" fmla="*/ 65 w 65"/>
                  <a:gd name="T18" fmla="*/ 71 h 7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5" h="71">
                    <a:moveTo>
                      <a:pt x="0" y="28"/>
                    </a:moveTo>
                    <a:lnTo>
                      <a:pt x="65" y="0"/>
                    </a:lnTo>
                    <a:lnTo>
                      <a:pt x="46" y="71"/>
                    </a:lnTo>
                    <a:lnTo>
                      <a:pt x="43" y="24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60" name="Rectangle 625"/>
              <p:cNvSpPr>
                <a:spLocks noChangeArrowheads="1"/>
              </p:cNvSpPr>
              <p:nvPr/>
            </p:nvSpPr>
            <p:spPr bwMode="auto">
              <a:xfrm>
                <a:off x="4136" y="2542"/>
                <a:ext cx="70" cy="1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fr-FR" sz="2100">
                    <a:solidFill>
                      <a:srgbClr val="800000"/>
                    </a:solidFill>
                    <a:latin typeface="Times New Roman" pitchFamily="18" charset="0"/>
                  </a:rPr>
                  <a:t> t</a:t>
                </a:r>
                <a:endParaRPr lang="fr-FR">
                  <a:latin typeface="Calibri" pitchFamily="34" charset="0"/>
                </a:endParaRPr>
              </a:p>
            </p:txBody>
          </p:sp>
          <p:sp>
            <p:nvSpPr>
              <p:cNvPr id="1061" name="Rectangle 626"/>
              <p:cNvSpPr>
                <a:spLocks noChangeArrowheads="1"/>
              </p:cNvSpPr>
              <p:nvPr/>
            </p:nvSpPr>
            <p:spPr bwMode="auto">
              <a:xfrm>
                <a:off x="4202" y="2642"/>
                <a:ext cx="3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fr-FR" sz="1200">
                    <a:solidFill>
                      <a:srgbClr val="800000"/>
                    </a:solidFill>
                    <a:latin typeface="Times New Roman" pitchFamily="18" charset="0"/>
                  </a:rPr>
                  <a:t>0</a:t>
                </a:r>
                <a:endParaRPr lang="fr-FR">
                  <a:latin typeface="Calibri" pitchFamily="34" charset="0"/>
                </a:endParaRPr>
              </a:p>
            </p:txBody>
          </p:sp>
          <p:sp>
            <p:nvSpPr>
              <p:cNvPr id="1062" name="Rectangle 627"/>
              <p:cNvSpPr>
                <a:spLocks noChangeArrowheads="1"/>
              </p:cNvSpPr>
              <p:nvPr/>
            </p:nvSpPr>
            <p:spPr bwMode="auto">
              <a:xfrm>
                <a:off x="4301" y="1706"/>
                <a:ext cx="37" cy="1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fr-FR" sz="2100">
                    <a:solidFill>
                      <a:srgbClr val="800000"/>
                    </a:solidFill>
                    <a:latin typeface="Times New Roman" pitchFamily="18" charset="0"/>
                  </a:rPr>
                  <a:t>t</a:t>
                </a:r>
                <a:endParaRPr lang="fr-FR">
                  <a:latin typeface="Calibri" pitchFamily="34" charset="0"/>
                </a:endParaRPr>
              </a:p>
            </p:txBody>
          </p:sp>
          <p:sp>
            <p:nvSpPr>
              <p:cNvPr id="1063" name="Rectangle 628"/>
              <p:cNvSpPr>
                <a:spLocks noChangeArrowheads="1"/>
              </p:cNvSpPr>
              <p:nvPr/>
            </p:nvSpPr>
            <p:spPr bwMode="auto">
              <a:xfrm>
                <a:off x="4337" y="1810"/>
                <a:ext cx="38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r>
                  <a:rPr lang="fr-FR" sz="1200">
                    <a:solidFill>
                      <a:srgbClr val="800000"/>
                    </a:solidFill>
                    <a:latin typeface="Times New Roman" pitchFamily="18" charset="0"/>
                  </a:rPr>
                  <a:t>1</a:t>
                </a:r>
                <a:endParaRPr lang="fr-FR">
                  <a:latin typeface="Calibri" pitchFamily="34" charset="0"/>
                </a:endParaRPr>
              </a:p>
            </p:txBody>
          </p:sp>
          <p:sp>
            <p:nvSpPr>
              <p:cNvPr id="1064" name="Text Box 629"/>
              <p:cNvSpPr txBox="1">
                <a:spLocks noChangeArrowheads="1"/>
              </p:cNvSpPr>
              <p:nvPr/>
            </p:nvSpPr>
            <p:spPr bwMode="auto">
              <a:xfrm>
                <a:off x="1841" y="2762"/>
                <a:ext cx="92" cy="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n-US">
                  <a:latin typeface="Calibri" pitchFamily="34" charset="0"/>
                </a:endParaRPr>
              </a:p>
            </p:txBody>
          </p:sp>
          <p:sp>
            <p:nvSpPr>
              <p:cNvPr id="1065" name="Text Box 630"/>
              <p:cNvSpPr txBox="1">
                <a:spLocks noChangeArrowheads="1"/>
              </p:cNvSpPr>
              <p:nvPr/>
            </p:nvSpPr>
            <p:spPr bwMode="auto">
              <a:xfrm>
                <a:off x="2005" y="2944"/>
                <a:ext cx="92" cy="2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/>
                <a:endParaRPr lang="en-US">
                  <a:latin typeface="Calibri" pitchFamily="34" charset="0"/>
                </a:endParaRPr>
              </a:p>
            </p:txBody>
          </p:sp>
          <p:graphicFrame>
            <p:nvGraphicFramePr>
              <p:cNvPr id="1031" name="Object 7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332245516"/>
                  </p:ext>
                </p:extLst>
              </p:nvPr>
            </p:nvGraphicFramePr>
            <p:xfrm>
              <a:off x="1694" y="2838"/>
              <a:ext cx="714" cy="22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8194" name="Equation" r:id="rId4" imgW="774360" imgH="228600" progId="Equation.DSMT4">
                      <p:embed/>
                    </p:oleObj>
                  </mc:Choice>
                  <mc:Fallback>
                    <p:oleObj name="Equation" r:id="rId4" imgW="774360" imgH="228600" progId="Equation.DSMT4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694" y="2838"/>
                            <a:ext cx="714" cy="22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1045" name="Text Box 632"/>
            <p:cNvSpPr txBox="1">
              <a:spLocks noChangeArrowheads="1"/>
            </p:cNvSpPr>
            <p:nvPr/>
          </p:nvSpPr>
          <p:spPr bwMode="auto">
            <a:xfrm>
              <a:off x="894" y="2402"/>
              <a:ext cx="1036" cy="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fr-FR" sz="2400" dirty="0">
                  <a:latin typeface="Calibri" pitchFamily="34" charset="0"/>
                </a:rPr>
                <a:t>Dual solutions</a:t>
              </a:r>
            </a:p>
          </p:txBody>
        </p:sp>
      </p:grpSp>
      <p:grpSp>
        <p:nvGrpSpPr>
          <p:cNvPr id="7" name="Group 633"/>
          <p:cNvGrpSpPr>
            <a:grpSpLocks/>
          </p:cNvGrpSpPr>
          <p:nvPr/>
        </p:nvGrpSpPr>
        <p:grpSpPr bwMode="auto">
          <a:xfrm>
            <a:off x="5507038" y="2928938"/>
            <a:ext cx="2424112" cy="2592387"/>
            <a:chOff x="3169" y="1161"/>
            <a:chExt cx="1179" cy="1633"/>
          </a:xfrm>
        </p:grpSpPr>
        <p:sp>
          <p:nvSpPr>
            <p:cNvPr id="1042" name="Line 634"/>
            <p:cNvSpPr>
              <a:spLocks noChangeShapeType="1"/>
            </p:cNvSpPr>
            <p:nvPr/>
          </p:nvSpPr>
          <p:spPr bwMode="auto">
            <a:xfrm>
              <a:off x="3169" y="1161"/>
              <a:ext cx="1179" cy="1633"/>
            </a:xfrm>
            <a:prstGeom prst="line">
              <a:avLst/>
            </a:prstGeom>
            <a:noFill/>
            <a:ln w="444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043" name="Text Box 635"/>
            <p:cNvSpPr txBox="1">
              <a:spLocks noChangeArrowheads="1"/>
            </p:cNvSpPr>
            <p:nvPr/>
          </p:nvSpPr>
          <p:spPr bwMode="auto">
            <a:xfrm>
              <a:off x="3450" y="2023"/>
              <a:ext cx="82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/>
              <a:r>
                <a:rPr lang="fr-FR" dirty="0">
                  <a:solidFill>
                    <a:srgbClr val="FF0000"/>
                  </a:solidFill>
                  <a:latin typeface="Calibri" pitchFamily="34" charset="0"/>
                </a:rPr>
                <a:t>Anti-causal</a:t>
              </a:r>
            </a:p>
          </p:txBody>
        </p:sp>
      </p:grpSp>
      <p:sp>
        <p:nvSpPr>
          <p:cNvPr id="1036" name="Oval 78"/>
          <p:cNvSpPr>
            <a:spLocks noChangeAspect="1" noChangeArrowheads="1"/>
          </p:cNvSpPr>
          <p:nvPr/>
        </p:nvSpPr>
        <p:spPr bwMode="auto">
          <a:xfrm>
            <a:off x="6429375" y="3035300"/>
            <a:ext cx="90488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1037" name="Oval 78"/>
          <p:cNvSpPr>
            <a:spLocks noChangeAspect="1" noChangeArrowheads="1"/>
          </p:cNvSpPr>
          <p:nvPr/>
        </p:nvSpPr>
        <p:spPr bwMode="auto">
          <a:xfrm>
            <a:off x="2767013" y="3106738"/>
            <a:ext cx="90487" cy="10795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51181724"/>
              </p:ext>
            </p:extLst>
          </p:nvPr>
        </p:nvGraphicFramePr>
        <p:xfrm>
          <a:off x="5647655" y="5199063"/>
          <a:ext cx="1444625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Equation" r:id="rId5" imgW="863280" imgH="228600" progId="Equation.DSMT4">
                  <p:embed/>
                </p:oleObj>
              </mc:Choice>
              <mc:Fallback>
                <p:oleObj name="Equation" r:id="rId5" imgW="8632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47655" y="5199063"/>
                        <a:ext cx="1444625" cy="373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400" name="Object 5"/>
          <p:cNvGraphicFramePr>
            <a:graphicFrameLocks noChangeAspect="1"/>
          </p:cNvGraphicFramePr>
          <p:nvPr/>
        </p:nvGraphicFramePr>
        <p:xfrm>
          <a:off x="2232025" y="1643063"/>
          <a:ext cx="4822825" cy="796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Equation" r:id="rId6" imgW="2666880" imgH="482400" progId="">
                  <p:embed/>
                </p:oleObj>
              </mc:Choice>
              <mc:Fallback>
                <p:oleObj name="Equation" r:id="rId6" imgW="2666880" imgH="4824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2025" y="1643063"/>
                        <a:ext cx="4822825" cy="796925"/>
                      </a:xfrm>
                      <a:prstGeom prst="rect">
                        <a:avLst/>
                      </a:prstGeom>
                      <a:solidFill>
                        <a:srgbClr val="CCFFFF"/>
                      </a:solidFill>
                      <a:ln w="25400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" name="Object 4"/>
          <p:cNvGraphicFramePr>
            <a:graphicFrameLocks noChangeAspect="1"/>
          </p:cNvGraphicFramePr>
          <p:nvPr/>
        </p:nvGraphicFramePr>
        <p:xfrm>
          <a:off x="2479675" y="2725738"/>
          <a:ext cx="306388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Equation" r:id="rId8" imgW="139680" imgH="228600" progId="Equation.DSMT4">
                  <p:embed/>
                </p:oleObj>
              </mc:Choice>
              <mc:Fallback>
                <p:oleObj name="Equation" r:id="rId8" imgW="13968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79675" y="2725738"/>
                        <a:ext cx="306388" cy="417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9" name="Object 6"/>
          <p:cNvGraphicFramePr>
            <a:graphicFrameLocks noChangeAspect="1"/>
          </p:cNvGraphicFramePr>
          <p:nvPr/>
        </p:nvGraphicFramePr>
        <p:xfrm>
          <a:off x="6122988" y="2725738"/>
          <a:ext cx="306387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Equation" r:id="rId9" imgW="139680" imgH="228600" progId="">
                  <p:embed/>
                </p:oleObj>
              </mc:Choice>
              <mc:Fallback>
                <p:oleObj name="Equation" r:id="rId9" imgW="139680" imgH="2286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22988" y="2725738"/>
                        <a:ext cx="306387" cy="417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9" name="Rectangle 639"/>
          <p:cNvSpPr>
            <a:spLocks noChangeArrowheads="1"/>
          </p:cNvSpPr>
          <p:nvPr/>
        </p:nvSpPr>
        <p:spPr bwMode="auto">
          <a:xfrm>
            <a:off x="0" y="1214438"/>
            <a:ext cx="9144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fr-FR" sz="2000" dirty="0">
                <a:solidFill>
                  <a:srgbClr val="FF0000"/>
                </a:solidFill>
                <a:latin typeface="Calibri" pitchFamily="34" charset="0"/>
              </a:rPr>
              <a:t>The </a:t>
            </a:r>
            <a:r>
              <a:rPr lang="fr-FR" sz="2000" dirty="0" err="1">
                <a:solidFill>
                  <a:srgbClr val="FF0000"/>
                </a:solidFill>
                <a:latin typeface="Calibri" pitchFamily="34" charset="0"/>
              </a:rPr>
              <a:t>acoustic</a:t>
            </a:r>
            <a:r>
              <a:rPr lang="fr-FR" sz="2000" dirty="0">
                <a:solidFill>
                  <a:srgbClr val="FF0000"/>
                </a:solidFill>
                <a:latin typeface="Calibri" pitchFamily="34" charset="0"/>
              </a:rPr>
              <a:t> case : </a:t>
            </a:r>
            <a:r>
              <a:rPr lang="fr-FR" sz="2000" b="1" dirty="0">
                <a:solidFill>
                  <a:srgbClr val="FF0000"/>
                </a:solidFill>
                <a:latin typeface="Calibri" pitchFamily="34" charset="0"/>
              </a:rPr>
              <a:t>non dissipative </a:t>
            </a:r>
            <a:r>
              <a:rPr lang="fr-FR" sz="2000" b="1" dirty="0" err="1">
                <a:solidFill>
                  <a:srgbClr val="FF0000"/>
                </a:solidFill>
                <a:latin typeface="Calibri" pitchFamily="34" charset="0"/>
              </a:rPr>
              <a:t>heterogeneous</a:t>
            </a:r>
            <a:r>
              <a:rPr lang="fr-FR" sz="2000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fr-FR" sz="2000" dirty="0" smtClean="0">
                <a:solidFill>
                  <a:srgbClr val="FF0000"/>
                </a:solidFill>
                <a:latin typeface="Calibri" pitchFamily="34" charset="0"/>
              </a:rPr>
              <a:t>medium </a:t>
            </a:r>
            <a:r>
              <a:rPr lang="fr-FR" sz="2000" dirty="0" err="1">
                <a:solidFill>
                  <a:srgbClr val="FF0000"/>
                </a:solidFill>
                <a:latin typeface="Calibri" pitchFamily="34" charset="0"/>
              </a:rPr>
              <a:t>with</a:t>
            </a:r>
            <a:r>
              <a:rPr lang="fr-FR" sz="2000" dirty="0">
                <a:solidFill>
                  <a:srgbClr val="FF0000"/>
                </a:solidFill>
                <a:latin typeface="Calibri" pitchFamily="34" charset="0"/>
              </a:rPr>
              <a:t> a </a:t>
            </a:r>
            <a:r>
              <a:rPr lang="fr-FR" sz="2000" dirty="0" err="1">
                <a:solidFill>
                  <a:srgbClr val="FF0000"/>
                </a:solidFill>
                <a:latin typeface="Calibri" pitchFamily="34" charset="0"/>
              </a:rPr>
              <a:t>ponctual</a:t>
            </a:r>
            <a:r>
              <a:rPr lang="fr-FR" sz="2000" dirty="0">
                <a:solidFill>
                  <a:srgbClr val="FF0000"/>
                </a:solidFill>
                <a:latin typeface="Calibri" pitchFamily="34" charset="0"/>
              </a:rPr>
              <a:t> source  </a:t>
            </a:r>
          </a:p>
        </p:txBody>
      </p:sp>
      <p:sp>
        <p:nvSpPr>
          <p:cNvPr id="1041" name="ZoneTexte 639"/>
          <p:cNvSpPr txBox="1">
            <a:spLocks noChangeArrowheads="1"/>
          </p:cNvSpPr>
          <p:nvPr/>
        </p:nvSpPr>
        <p:spPr bwMode="auto">
          <a:xfrm>
            <a:off x="7280721" y="1844824"/>
            <a:ext cx="1755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fr-FR" b="1" dirty="0" err="1">
                <a:latin typeface="Calibri" pitchFamily="34" charset="0"/>
              </a:rPr>
              <a:t>Green’s</a:t>
            </a:r>
            <a:r>
              <a:rPr lang="fr-FR" b="1" dirty="0">
                <a:latin typeface="Calibri" pitchFamily="34" charset="0"/>
              </a:rPr>
              <a:t> </a:t>
            </a:r>
            <a:r>
              <a:rPr lang="fr-FR" b="1" dirty="0" err="1">
                <a:latin typeface="Calibri" pitchFamily="34" charset="0"/>
              </a:rPr>
              <a:t>function</a:t>
            </a:r>
            <a:endParaRPr lang="fr-FR" b="1" dirty="0">
              <a:latin typeface="Calibri" pitchFamily="34" charset="0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3827011"/>
              </p:ext>
            </p:extLst>
          </p:nvPr>
        </p:nvGraphicFramePr>
        <p:xfrm>
          <a:off x="7166868" y="5214938"/>
          <a:ext cx="1725612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…quation" r:id="rId10" imgW="1104840" imgH="228600" progId="Equation.3">
                  <p:embed/>
                </p:oleObj>
              </mc:Choice>
              <mc:Fallback>
                <p:oleObj name="…quation" r:id="rId10" imgW="11048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6868" y="5214938"/>
                        <a:ext cx="1725612" cy="357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5" name="Rectangle 11"/>
          <p:cNvSpPr>
            <a:spLocks noChangeArrowheads="1"/>
          </p:cNvSpPr>
          <p:nvPr/>
        </p:nvSpPr>
        <p:spPr bwMode="auto">
          <a:xfrm>
            <a:off x="357188" y="642938"/>
            <a:ext cx="8643937" cy="52322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fr-FR" sz="2800" b="1" dirty="0" smtClean="0">
                <a:solidFill>
                  <a:srgbClr val="FF0000"/>
                </a:solidFill>
                <a:latin typeface="Calibri" pitchFamily="34" charset="0"/>
              </a:rPr>
              <a:t>How to  </a:t>
            </a:r>
            <a:r>
              <a:rPr lang="fr-FR" sz="2800" b="1" dirty="0" err="1" smtClean="0">
                <a:solidFill>
                  <a:srgbClr val="FF0000"/>
                </a:solidFill>
                <a:latin typeface="Calibri" pitchFamily="34" charset="0"/>
              </a:rPr>
              <a:t>build</a:t>
            </a:r>
            <a:r>
              <a:rPr lang="fr-FR" sz="2800" b="1" dirty="0" smtClean="0">
                <a:solidFill>
                  <a:srgbClr val="FF0000"/>
                </a:solidFill>
                <a:latin typeface="Calibri" pitchFamily="34" charset="0"/>
              </a:rPr>
              <a:t> a </a:t>
            </a:r>
            <a:r>
              <a:rPr lang="fr-FR" sz="2800" b="1" dirty="0">
                <a:solidFill>
                  <a:srgbClr val="FF0000"/>
                </a:solidFill>
                <a:latin typeface="Calibri" pitchFamily="34" charset="0"/>
              </a:rPr>
              <a:t>time-</a:t>
            </a:r>
            <a:r>
              <a:rPr lang="fr-FR" sz="2800" b="1" dirty="0" err="1">
                <a:solidFill>
                  <a:srgbClr val="FF0000"/>
                </a:solidFill>
                <a:latin typeface="Calibri" pitchFamily="34" charset="0"/>
              </a:rPr>
              <a:t>reversed</a:t>
            </a:r>
            <a:r>
              <a:rPr lang="fr-FR" sz="2800" b="1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fr-FR" sz="2800" b="1" dirty="0" err="1" smtClean="0">
                <a:solidFill>
                  <a:srgbClr val="FF0000"/>
                </a:solidFill>
                <a:latin typeface="Calibri" pitchFamily="34" charset="0"/>
              </a:rPr>
              <a:t>wave</a:t>
            </a:r>
            <a:r>
              <a:rPr lang="fr-FR" sz="2800" b="1" dirty="0" smtClean="0">
                <a:solidFill>
                  <a:srgbClr val="FF0000"/>
                </a:solidFill>
                <a:latin typeface="Calibri" pitchFamily="34" charset="0"/>
              </a:rPr>
              <a:t> ? </a:t>
            </a:r>
            <a:endParaRPr lang="fr-FR" sz="28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642" name="Text Box 635"/>
          <p:cNvSpPr txBox="1">
            <a:spLocks noChangeArrowheads="1"/>
          </p:cNvSpPr>
          <p:nvPr/>
        </p:nvSpPr>
        <p:spPr bwMode="auto">
          <a:xfrm>
            <a:off x="2410041" y="4293096"/>
            <a:ext cx="7938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fr-FR" dirty="0" smtClean="0">
                <a:solidFill>
                  <a:srgbClr val="FF0000"/>
                </a:solidFill>
                <a:latin typeface="Calibri" pitchFamily="34" charset="0"/>
              </a:rPr>
              <a:t>Causal</a:t>
            </a:r>
            <a:endParaRPr lang="fr-FR" dirty="0">
              <a:solidFill>
                <a:srgbClr val="FF00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2025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6" grpId="0" animBg="1"/>
      <p:bldP spid="1037" grpId="0" animBg="1"/>
      <p:bldP spid="1039" grpId="0"/>
      <p:bldP spid="1041" grpId="0"/>
      <p:bldP spid="645" grpId="0" animBg="1"/>
      <p:bldP spid="64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The </a:t>
            </a:r>
            <a:r>
              <a:rPr lang="fr-FR" dirty="0" err="1" smtClean="0"/>
              <a:t>glory</a:t>
            </a:r>
            <a:r>
              <a:rPr lang="fr-FR" dirty="0" smtClean="0"/>
              <a:t> </a:t>
            </a:r>
            <a:r>
              <a:rPr lang="fr-FR" dirty="0" err="1" smtClean="0"/>
              <a:t>optical</a:t>
            </a:r>
            <a:r>
              <a:rPr lang="fr-FR" dirty="0" smtClean="0"/>
              <a:t> </a:t>
            </a:r>
            <a:r>
              <a:rPr lang="fr-FR" dirty="0" err="1" smtClean="0"/>
              <a:t>phenomena</a:t>
            </a:r>
            <a:endParaRPr lang="fr-FR" dirty="0"/>
          </a:p>
        </p:txBody>
      </p:sp>
      <p:pic>
        <p:nvPicPr>
          <p:cNvPr id="4" name="Espace réservé du contenu 3"/>
          <p:cNvPicPr>
            <a:picLocks noGrp="1" noChangeAspect="1"/>
          </p:cNvPicPr>
          <p:nvPr>
            <p:ph idx="1"/>
          </p:nvPr>
        </p:nvPicPr>
        <p:blipFill>
          <a:blip r:embed="rId2"/>
          <a:srcRect t="13289" b="132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79593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dirty="0" err="1" smtClean="0">
                <a:latin typeface="Arial" charset="0"/>
              </a:rPr>
              <a:t>Reflexion</a:t>
            </a:r>
            <a:r>
              <a:rPr lang="fr-FR" dirty="0" smtClean="0">
                <a:latin typeface="Arial" charset="0"/>
              </a:rPr>
              <a:t> </a:t>
            </a:r>
            <a:r>
              <a:rPr lang="fr-FR" dirty="0" err="1" smtClean="0">
                <a:latin typeface="Arial" charset="0"/>
              </a:rPr>
              <a:t>from</a:t>
            </a:r>
            <a:r>
              <a:rPr lang="fr-FR" dirty="0" smtClean="0">
                <a:latin typeface="Arial" charset="0"/>
              </a:rPr>
              <a:t> a diffuse medium</a:t>
            </a:r>
            <a:endParaRPr lang="en-US" dirty="0">
              <a:latin typeface="Arial" charset="0"/>
            </a:endParaRPr>
          </a:p>
        </p:txBody>
      </p:sp>
      <p:pic>
        <p:nvPicPr>
          <p:cNvPr id="69635" name="Picture 3" descr="MS lagendijk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7450" y="2174875"/>
            <a:ext cx="6623050" cy="34607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463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649312"/>
          </a:xfrm>
        </p:spPr>
        <p:txBody>
          <a:bodyPr>
            <a:normAutofit/>
          </a:bodyPr>
          <a:lstStyle/>
          <a:p>
            <a:pPr eaLnBrk="1" hangingPunct="1"/>
            <a:r>
              <a:rPr lang="fr-FR" sz="3400" dirty="0" err="1" smtClean="0">
                <a:latin typeface="Arial" charset="0"/>
              </a:rPr>
              <a:t>Reciprocity</a:t>
            </a:r>
            <a:r>
              <a:rPr lang="fr-FR" sz="3400" dirty="0" smtClean="0">
                <a:latin typeface="Arial" charset="0"/>
              </a:rPr>
              <a:t>:</a:t>
            </a:r>
            <a:r>
              <a:rPr lang="fr-FR" sz="3400" dirty="0">
                <a:latin typeface="Arial" charset="0"/>
              </a:rPr>
              <a:t/>
            </a:r>
            <a:br>
              <a:rPr lang="fr-FR" sz="3400" dirty="0">
                <a:latin typeface="Arial" charset="0"/>
              </a:rPr>
            </a:br>
            <a:r>
              <a:rPr lang="fr-FR" sz="3400" dirty="0" err="1" smtClean="0">
                <a:latin typeface="Arial" charset="0"/>
              </a:rPr>
              <a:t>same</a:t>
            </a:r>
            <a:r>
              <a:rPr lang="fr-FR" sz="3400" dirty="0" smtClean="0">
                <a:latin typeface="Arial" charset="0"/>
              </a:rPr>
              <a:t> phase for the </a:t>
            </a:r>
            <a:r>
              <a:rPr lang="fr-FR" sz="3400" dirty="0" err="1" smtClean="0">
                <a:latin typeface="Arial" charset="0"/>
              </a:rPr>
              <a:t>wave</a:t>
            </a:r>
            <a:r>
              <a:rPr lang="fr-FR" sz="3400" dirty="0" smtClean="0">
                <a:latin typeface="Arial" charset="0"/>
              </a:rPr>
              <a:t/>
            </a:r>
            <a:br>
              <a:rPr lang="fr-FR" sz="3400" dirty="0" smtClean="0">
                <a:latin typeface="Arial" charset="0"/>
              </a:rPr>
            </a:br>
            <a:r>
              <a:rPr lang="fr-FR" sz="3400" dirty="0" smtClean="0">
                <a:latin typeface="Arial" charset="0"/>
              </a:rPr>
              <a:t> and the time </a:t>
            </a:r>
            <a:r>
              <a:rPr lang="fr-FR" sz="3400" dirty="0" err="1" smtClean="0">
                <a:latin typeface="Arial" charset="0"/>
              </a:rPr>
              <a:t>reversed</a:t>
            </a:r>
            <a:r>
              <a:rPr lang="fr-FR" sz="3400" dirty="0" smtClean="0">
                <a:latin typeface="Arial" charset="0"/>
              </a:rPr>
              <a:t> </a:t>
            </a:r>
            <a:r>
              <a:rPr lang="fr-FR" sz="3400" dirty="0" err="1" smtClean="0">
                <a:latin typeface="Arial" charset="0"/>
              </a:rPr>
              <a:t>wave</a:t>
            </a:r>
            <a:endParaRPr lang="en-US" sz="3400" dirty="0">
              <a:latin typeface="Arial" charset="0"/>
            </a:endParaRPr>
          </a:p>
        </p:txBody>
      </p:sp>
      <p:pic>
        <p:nvPicPr>
          <p:cNvPr id="70659" name="Picture 3" descr="back1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38400" y="2925763"/>
            <a:ext cx="4267200" cy="18780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767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fr-FR" dirty="0" err="1" smtClean="0">
                <a:latin typeface="Arial" charset="0"/>
              </a:rPr>
              <a:t>Enhancement</a:t>
            </a:r>
            <a:r>
              <a:rPr lang="fr-FR" dirty="0" smtClean="0">
                <a:latin typeface="Arial" charset="0"/>
              </a:rPr>
              <a:t> by a factor 2</a:t>
            </a:r>
            <a:br>
              <a:rPr lang="fr-FR" dirty="0" smtClean="0">
                <a:latin typeface="Arial" charset="0"/>
              </a:rPr>
            </a:br>
            <a:r>
              <a:rPr lang="fr-FR" dirty="0" smtClean="0">
                <a:latin typeface="Arial" charset="0"/>
              </a:rPr>
              <a:t> in the </a:t>
            </a:r>
            <a:r>
              <a:rPr lang="fr-FR" dirty="0" err="1" smtClean="0">
                <a:latin typeface="Arial" charset="0"/>
              </a:rPr>
              <a:t>backscattering</a:t>
            </a:r>
            <a:r>
              <a:rPr lang="fr-FR" dirty="0" smtClean="0">
                <a:latin typeface="Arial" charset="0"/>
              </a:rPr>
              <a:t> direction</a:t>
            </a:r>
            <a:endParaRPr lang="en-US" dirty="0">
              <a:latin typeface="Arial" charset="0"/>
            </a:endParaRPr>
          </a:p>
        </p:txBody>
      </p:sp>
      <p:pic>
        <p:nvPicPr>
          <p:cNvPr id="71683" name="Picture 3" descr="BS cone lagendijk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90688" y="1914525"/>
            <a:ext cx="5688012" cy="39512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676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80737" y="289222"/>
            <a:ext cx="8229600" cy="1081435"/>
          </a:xfrm>
        </p:spPr>
        <p:txBody>
          <a:bodyPr>
            <a:normAutofit fontScale="90000"/>
          </a:bodyPr>
          <a:lstStyle/>
          <a:p>
            <a:r>
              <a:rPr lang="fr-FR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empus Sans ITC" charset="0"/>
              </a:rPr>
              <a:t>The </a:t>
            </a:r>
            <a:r>
              <a:rPr lang="fr-FR" sz="27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empus Sans ITC" charset="0"/>
              </a:rPr>
              <a:t>ultimate</a:t>
            </a:r>
            <a:r>
              <a:rPr lang="fr-FR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empus Sans ITC" charset="0"/>
              </a:rPr>
              <a:t> </a:t>
            </a:r>
            <a:r>
              <a:rPr lang="fr-FR" sz="27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empus Sans ITC" charset="0"/>
              </a:rPr>
              <a:t>interference</a:t>
            </a:r>
            <a:r>
              <a:rPr lang="fr-FR" sz="2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empus Sans ITC" charset="0"/>
              </a:rPr>
              <a:t> </a:t>
            </a:r>
            <a:r>
              <a:rPr lang="fr-FR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empus Sans ITC" charset="0"/>
              </a:rPr>
              <a:t/>
            </a:r>
            <a:br>
              <a:rPr lang="fr-FR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empus Sans ITC" charset="0"/>
              </a:rPr>
            </a:br>
            <a:endParaRPr lang="en-US" dirty="0">
              <a:latin typeface="Arial" charset="0"/>
            </a:endParaRPr>
          </a:p>
        </p:txBody>
      </p:sp>
      <p:pic>
        <p:nvPicPr>
          <p:cNvPr id="73731" name="Picture 3" descr="backscat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28754" y="2659063"/>
            <a:ext cx="5545138" cy="41989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" name="Espace réservé du contenu 6"/>
          <p:cNvPicPr>
            <a:picLocks noChangeAspect="1"/>
          </p:cNvPicPr>
          <p:nvPr/>
        </p:nvPicPr>
        <p:blipFill>
          <a:blip r:embed="rId4"/>
          <a:srcRect l="18137" r="18137"/>
          <a:stretch>
            <a:fillRect/>
          </a:stretch>
        </p:blipFill>
        <p:spPr>
          <a:xfrm>
            <a:off x="3520549" y="1169460"/>
            <a:ext cx="1483661" cy="1451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36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" charset="0"/>
              </a:rPr>
              <a:t>Backscattering</a:t>
            </a:r>
            <a:r>
              <a:rPr lang="fr-F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" charset="0"/>
              </a:rPr>
              <a:t> </a:t>
            </a:r>
            <a:r>
              <a:rPr lang="fr-FR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" charset="0"/>
              </a:rPr>
              <a:t>cone</a:t>
            </a:r>
            <a:r>
              <a:rPr lang="fr-F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" charset="0"/>
              </a:rPr>
              <a:t> for </a:t>
            </a:r>
            <a:r>
              <a:rPr lang="fr-FR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" charset="0"/>
              </a:rPr>
              <a:t>seismic</a:t>
            </a:r>
            <a:r>
              <a:rPr lang="fr-F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" charset="0"/>
              </a:rPr>
              <a:t> </a:t>
            </a:r>
            <a:r>
              <a:rPr lang="fr-FR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" charset="0"/>
              </a:rPr>
              <a:t>waves</a:t>
            </a:r>
            <a:r>
              <a:rPr lang="fr-F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imes" charset="0"/>
              </a:rPr>
              <a:t> !</a:t>
            </a:r>
            <a:endParaRPr lang="fr-FR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7" name="Picture 5" descr="manip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42" b="12142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coneseisdyn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3" r="9693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298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78700"/>
            <a:ext cx="8229600" cy="1952825"/>
          </a:xfrm>
        </p:spPr>
        <p:txBody>
          <a:bodyPr>
            <a:normAutofit fontScale="90000"/>
          </a:bodyPr>
          <a:lstStyle/>
          <a:p>
            <a:r>
              <a:rPr lang="fr-FR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empus Sans ITC" charset="0"/>
              </a:rPr>
              <a:t>Thanks</a:t>
            </a:r>
            <a:r>
              <a:rPr lang="fr-FR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empus Sans ITC" charset="0"/>
              </a:rPr>
              <a:t> to the </a:t>
            </a:r>
            <a:r>
              <a:rPr lang="fr-FR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empus Sans ITC" charset="0"/>
              </a:rPr>
              <a:t>disorder</a:t>
            </a:r>
            <a:r>
              <a:rPr lang="fr-FR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empus Sans ITC" charset="0"/>
              </a:rPr>
              <a:t> for </a:t>
            </a:r>
            <a:r>
              <a:rPr lang="fr-FR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empus Sans ITC" charset="0"/>
              </a:rPr>
              <a:t>this</a:t>
            </a:r>
            <a:r>
              <a:rPr lang="fr-FR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empus Sans ITC" charset="0"/>
              </a:rPr>
              <a:t> </a:t>
            </a:r>
            <a:r>
              <a:rPr lang="fr-FR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empus Sans ITC" charset="0"/>
              </a:rPr>
              <a:t>sharp</a:t>
            </a:r>
            <a:r>
              <a:rPr lang="fr-FR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empus Sans ITC" charset="0"/>
              </a:rPr>
              <a:t> </a:t>
            </a:r>
            <a:r>
              <a:rPr lang="fr-FR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empus Sans ITC" charset="0"/>
              </a:rPr>
              <a:t>peak</a:t>
            </a:r>
            <a:r>
              <a:rPr lang="fr-FR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empus Sans ITC" charset="0"/>
              </a:rPr>
              <a:t> in </a:t>
            </a:r>
            <a:r>
              <a:rPr lang="fr-FR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empus Sans ITC" charset="0"/>
              </a:rPr>
              <a:t>backscattering</a:t>
            </a:r>
            <a:r>
              <a:rPr lang="fr-FR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empus Sans ITC" charset="0"/>
              </a:rPr>
              <a:t> direction !... </a:t>
            </a:r>
            <a:br>
              <a:rPr lang="fr-FR" b="1" dirty="0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Tempus Sans ITC" charset="0"/>
              </a:rPr>
            </a:br>
            <a:endParaRPr lang="fr-FR" dirty="0"/>
          </a:p>
        </p:txBody>
      </p:sp>
      <p:pic>
        <p:nvPicPr>
          <p:cNvPr id="4" name="Espace réservé du contenu 6"/>
          <p:cNvPicPr>
            <a:picLocks noGrp="1" noChangeAspect="1"/>
          </p:cNvPicPr>
          <p:nvPr>
            <p:ph idx="1"/>
          </p:nvPr>
        </p:nvPicPr>
        <p:blipFill>
          <a:blip r:embed="rId2"/>
          <a:srcRect t="4957" b="4957"/>
          <a:stretch>
            <a:fillRect/>
          </a:stretch>
        </p:blipFill>
        <p:spPr>
          <a:xfrm>
            <a:off x="1768475" y="2732088"/>
            <a:ext cx="6045200" cy="339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12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671190" y="3244334"/>
            <a:ext cx="1801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/>
              <a:t>Diapositive11.jpg</a:t>
            </a:r>
          </a:p>
        </p:txBody>
      </p:sp>
    </p:spTree>
    <p:extLst>
      <p:ext uri="{BB962C8B-B14F-4D97-AF65-F5344CB8AC3E}">
        <p14:creationId xmlns:p14="http://schemas.microsoft.com/office/powerpoint/2010/main" val="278213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475233"/>
            <a:ext cx="8229600" cy="1209193"/>
          </a:xfrm>
        </p:spPr>
        <p:txBody>
          <a:bodyPr>
            <a:normAutofit/>
          </a:bodyPr>
          <a:lstStyle/>
          <a:p>
            <a:r>
              <a:rPr lang="fr-FR" sz="3200" dirty="0" err="1" smtClean="0"/>
              <a:t>From</a:t>
            </a:r>
            <a:r>
              <a:rPr lang="fr-FR" sz="3200" dirty="0" smtClean="0"/>
              <a:t> the </a:t>
            </a:r>
            <a:r>
              <a:rPr lang="fr-FR" sz="3200" dirty="0" err="1" smtClean="0"/>
              <a:t>brownian</a:t>
            </a:r>
            <a:r>
              <a:rPr lang="fr-FR" sz="3200" dirty="0" smtClean="0"/>
              <a:t> motion of the </a:t>
            </a:r>
            <a:r>
              <a:rPr lang="fr-FR" sz="3200" dirty="0" err="1" smtClean="0"/>
              <a:t>classical</a:t>
            </a:r>
            <a:r>
              <a:rPr lang="fr-FR" sz="3200" dirty="0" smtClean="0"/>
              <a:t> </a:t>
            </a:r>
            <a:r>
              <a:rPr lang="fr-FR" sz="3200" dirty="0" err="1" smtClean="0"/>
              <a:t>particles</a:t>
            </a:r>
            <a:r>
              <a:rPr lang="fr-FR" sz="3200" dirty="0" smtClean="0"/>
              <a:t> to multiple </a:t>
            </a:r>
            <a:r>
              <a:rPr lang="fr-FR" sz="3200" dirty="0" err="1" smtClean="0"/>
              <a:t>scattering</a:t>
            </a:r>
            <a:r>
              <a:rPr lang="fr-FR" sz="3200" dirty="0" smtClean="0"/>
              <a:t> of </a:t>
            </a:r>
            <a:r>
              <a:rPr lang="fr-FR" sz="3200" dirty="0" err="1" smtClean="0"/>
              <a:t>waves</a:t>
            </a:r>
            <a:endParaRPr lang="fr-FR" sz="3200" dirty="0"/>
          </a:p>
        </p:txBody>
      </p:sp>
      <p:sp>
        <p:nvSpPr>
          <p:cNvPr id="5" name="Espace réservé du conten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60970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fr-FR" dirty="0">
                <a:latin typeface="Arial" charset="0"/>
              </a:rPr>
              <a:t>Le botaniste Robert Brown en 1827</a:t>
            </a:r>
          </a:p>
        </p:txBody>
      </p:sp>
      <p:pic>
        <p:nvPicPr>
          <p:cNvPr id="6147" name="Picture 3" descr="Brown_Rob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60713" y="1630363"/>
            <a:ext cx="2824162" cy="44688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654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fr-FR" sz="2800" dirty="0" smtClean="0">
                <a:latin typeface="Arial" charset="0"/>
              </a:rPr>
              <a:t>Collision </a:t>
            </a:r>
            <a:r>
              <a:rPr lang="fr-FR" sz="2800" dirty="0" err="1" smtClean="0">
                <a:latin typeface="Arial" charset="0"/>
              </a:rPr>
              <a:t>between</a:t>
            </a:r>
            <a:r>
              <a:rPr lang="fr-FR" sz="2800" dirty="0" smtClean="0">
                <a:latin typeface="Arial" charset="0"/>
              </a:rPr>
              <a:t> </a:t>
            </a:r>
            <a:r>
              <a:rPr lang="fr-FR" sz="2800" dirty="0" err="1" smtClean="0">
                <a:latin typeface="Arial" charset="0"/>
              </a:rPr>
              <a:t>colloidal</a:t>
            </a:r>
            <a:r>
              <a:rPr lang="fr-FR" sz="2800" dirty="0" smtClean="0">
                <a:latin typeface="Arial" charset="0"/>
              </a:rPr>
              <a:t> </a:t>
            </a:r>
            <a:r>
              <a:rPr lang="fr-FR" sz="2800" dirty="0" err="1" smtClean="0">
                <a:latin typeface="Arial" charset="0"/>
              </a:rPr>
              <a:t>particles</a:t>
            </a:r>
            <a:r>
              <a:rPr lang="fr-FR" sz="2800" dirty="0" smtClean="0">
                <a:latin typeface="Arial" charset="0"/>
              </a:rPr>
              <a:t> </a:t>
            </a:r>
            <a:r>
              <a:rPr lang="fr-FR" sz="2800" dirty="0" err="1" smtClean="0">
                <a:latin typeface="Arial" charset="0"/>
              </a:rPr>
              <a:t>with</a:t>
            </a:r>
            <a:r>
              <a:rPr lang="fr-FR" sz="2800" dirty="0" smtClean="0">
                <a:latin typeface="Arial" charset="0"/>
              </a:rPr>
              <a:t> </a:t>
            </a:r>
            <a:r>
              <a:rPr lang="fr-FR" sz="2800" dirty="0" err="1" smtClean="0">
                <a:latin typeface="Arial" charset="0"/>
              </a:rPr>
              <a:t>thremal</a:t>
            </a:r>
            <a:r>
              <a:rPr lang="fr-FR" sz="2800" dirty="0" smtClean="0">
                <a:latin typeface="Arial" charset="0"/>
              </a:rPr>
              <a:t> noise of the </a:t>
            </a:r>
            <a:r>
              <a:rPr lang="fr-FR" sz="2800" dirty="0" err="1" smtClean="0">
                <a:latin typeface="Arial" charset="0"/>
              </a:rPr>
              <a:t>fluid</a:t>
            </a:r>
            <a:r>
              <a:rPr lang="fr-FR" sz="2800" dirty="0" smtClean="0">
                <a:latin typeface="Arial" charset="0"/>
              </a:rPr>
              <a:t> </a:t>
            </a:r>
            <a:r>
              <a:rPr lang="fr-FR" sz="2800" dirty="0" err="1" smtClean="0">
                <a:latin typeface="Arial" charset="0"/>
              </a:rPr>
              <a:t>molecules</a:t>
            </a:r>
            <a:endParaRPr lang="fr-FR" sz="2800" dirty="0">
              <a:latin typeface="Arial" charset="0"/>
            </a:endParaRPr>
          </a:p>
        </p:txBody>
      </p:sp>
      <p:pic>
        <p:nvPicPr>
          <p:cNvPr id="10243" name="Picture 3" descr="brownian motion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213" y="2133600"/>
            <a:ext cx="3671887" cy="32464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4" name="Picture 4" descr="brown_pressdiff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18050" y="2206625"/>
            <a:ext cx="3816350" cy="3098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884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33375"/>
            <a:ext cx="8507413" cy="6380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26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200" dirty="0" smtClean="0"/>
              <a:t>Diffusion constant D and </a:t>
            </a:r>
            <a:r>
              <a:rPr lang="fr-FR" sz="3200" dirty="0" err="1" smtClean="0"/>
              <a:t>mean</a:t>
            </a:r>
            <a:r>
              <a:rPr lang="fr-FR" sz="3200" dirty="0" smtClean="0"/>
              <a:t> free </a:t>
            </a:r>
            <a:r>
              <a:rPr lang="fr-FR" sz="3200" dirty="0" err="1" smtClean="0"/>
              <a:t>path</a:t>
            </a:r>
            <a:r>
              <a:rPr lang="fr-FR" sz="3200" dirty="0" smtClean="0"/>
              <a:t> </a:t>
            </a:r>
            <a:r>
              <a:rPr lang="fr-FR" sz="3200" i="1" dirty="0" smtClean="0"/>
              <a:t>l</a:t>
            </a:r>
            <a:endParaRPr lang="fr-FR" sz="3200" i="1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half" idx="1"/>
          </p:nvPr>
        </p:nvSpPr>
        <p:spPr>
          <a:xfrm>
            <a:off x="2476500" y="1778781"/>
            <a:ext cx="4038600" cy="4530725"/>
          </a:xfrm>
        </p:spPr>
        <p:txBody>
          <a:bodyPr>
            <a:normAutofit fontScale="47500" lnSpcReduction="20000"/>
          </a:bodyPr>
          <a:lstStyle/>
          <a:p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74970" y="5853483"/>
            <a:ext cx="311829" cy="277442"/>
          </a:xfrm>
        </p:spPr>
        <p:txBody>
          <a:bodyPr>
            <a:normAutofit fontScale="47500" lnSpcReduction="20000"/>
          </a:bodyPr>
          <a:lstStyle/>
          <a:p>
            <a:endParaRPr lang="fr-FR" dirty="0"/>
          </a:p>
        </p:txBody>
      </p:sp>
      <p:graphicFrame>
        <p:nvGraphicFramePr>
          <p:cNvPr id="6" name="Obje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043424"/>
              </p:ext>
            </p:extLst>
          </p:nvPr>
        </p:nvGraphicFramePr>
        <p:xfrm>
          <a:off x="2475193" y="3035872"/>
          <a:ext cx="3895342" cy="29452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…quation" r:id="rId3" imgW="520700" imgH="393700" progId="Equation.3">
                  <p:embed/>
                </p:oleObj>
              </mc:Choice>
              <mc:Fallback>
                <p:oleObj name="…quation" r:id="rId3" imgW="5207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475193" y="3035872"/>
                        <a:ext cx="3895342" cy="29452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1872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200" i="1" dirty="0" smtClean="0">
                <a:solidFill>
                  <a:srgbClr val="FF0000"/>
                </a:solidFill>
                <a:latin typeface="Arial" charset="0"/>
              </a:rPr>
              <a:t>Multiple </a:t>
            </a:r>
            <a:r>
              <a:rPr lang="fr-FR" sz="3200" i="1" dirty="0" err="1" smtClean="0">
                <a:solidFill>
                  <a:srgbClr val="FF0000"/>
                </a:solidFill>
                <a:latin typeface="Arial" charset="0"/>
              </a:rPr>
              <a:t>scatterings</a:t>
            </a:r>
            <a:r>
              <a:rPr lang="fr-FR" sz="3200" i="1" dirty="0" smtClean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fr-FR" sz="3200" i="1" dirty="0" err="1" smtClean="0">
                <a:solidFill>
                  <a:srgbClr val="FF0000"/>
                </a:solidFill>
                <a:latin typeface="Arial" charset="0"/>
              </a:rPr>
              <a:t>provide</a:t>
            </a:r>
            <a:r>
              <a:rPr lang="fr-FR" sz="3200" i="1" dirty="0" smtClean="0">
                <a:solidFill>
                  <a:srgbClr val="FF0000"/>
                </a:solidFill>
                <a:latin typeface="Arial" charset="0"/>
              </a:rPr>
              <a:t> multiple </a:t>
            </a:r>
            <a:r>
              <a:rPr lang="fr-FR" sz="3200" i="1" dirty="0" err="1" smtClean="0">
                <a:solidFill>
                  <a:srgbClr val="FF0000"/>
                </a:solidFill>
                <a:latin typeface="Arial" charset="0"/>
              </a:rPr>
              <a:t>path</a:t>
            </a:r>
            <a:endParaRPr lang="fr-FR" sz="3200" i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6083" name="Espace réservé du contenu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fr-FR">
              <a:latin typeface="Arial" charset="0"/>
            </a:endParaRPr>
          </a:p>
        </p:txBody>
      </p:sp>
      <p:sp>
        <p:nvSpPr>
          <p:cNvPr id="46084" name="Espace réservé du texte 5"/>
          <p:cNvSpPr>
            <a:spLocks noGrp="1"/>
          </p:cNvSpPr>
          <p:nvPr>
            <p:ph type="body" sz="half" idx="2"/>
          </p:nvPr>
        </p:nvSpPr>
        <p:spPr>
          <a:xfrm>
            <a:off x="4799081" y="2705187"/>
            <a:ext cx="4038600" cy="2209975"/>
          </a:xfrm>
        </p:spPr>
        <p:txBody>
          <a:bodyPr/>
          <a:lstStyle/>
          <a:p>
            <a:pPr marL="0" indent="0">
              <a:buNone/>
            </a:pPr>
            <a:endParaRPr lang="fr-FR" i="1" dirty="0">
              <a:solidFill>
                <a:srgbClr val="0070C0"/>
              </a:solidFill>
              <a:latin typeface="Arial" charset="0"/>
            </a:endParaRPr>
          </a:p>
          <a:p>
            <a:r>
              <a:rPr lang="fr-FR" dirty="0">
                <a:solidFill>
                  <a:srgbClr val="FF0000"/>
                </a:solidFill>
                <a:latin typeface="Arial" charset="0"/>
                <a:sym typeface="Wingdings" charset="0"/>
              </a:rPr>
              <a:t> </a:t>
            </a:r>
            <a:r>
              <a:rPr lang="fr-FR" dirty="0" err="1" smtClean="0">
                <a:solidFill>
                  <a:srgbClr val="FF0000"/>
                </a:solidFill>
                <a:latin typeface="Arial" charset="0"/>
                <a:sym typeface="Wingdings" charset="0"/>
              </a:rPr>
              <a:t>disorder</a:t>
            </a:r>
            <a:r>
              <a:rPr lang="fr-FR" dirty="0" smtClean="0">
                <a:solidFill>
                  <a:srgbClr val="FF0000"/>
                </a:solidFill>
                <a:latin typeface="Arial" charset="0"/>
                <a:sym typeface="Wingdings" charset="0"/>
              </a:rPr>
              <a:t> </a:t>
            </a:r>
            <a:r>
              <a:rPr lang="fr-FR" dirty="0" err="1" smtClean="0">
                <a:solidFill>
                  <a:srgbClr val="FF0000"/>
                </a:solidFill>
                <a:latin typeface="Arial" charset="0"/>
                <a:sym typeface="Wingdings" charset="0"/>
              </a:rPr>
              <a:t>provides</a:t>
            </a:r>
            <a:r>
              <a:rPr lang="fr-FR" dirty="0" smtClean="0">
                <a:solidFill>
                  <a:srgbClr val="FF0000"/>
                </a:solidFill>
                <a:latin typeface="Arial" charset="0"/>
                <a:sym typeface="Wingdings" charset="0"/>
              </a:rPr>
              <a:t> </a:t>
            </a:r>
            <a:r>
              <a:rPr lang="fr-FR" dirty="0" err="1" smtClean="0">
                <a:solidFill>
                  <a:srgbClr val="FF0000"/>
                </a:solidFill>
                <a:latin typeface="Arial" charset="0"/>
                <a:sym typeface="Wingdings" charset="0"/>
              </a:rPr>
              <a:t>strong</a:t>
            </a:r>
            <a:r>
              <a:rPr lang="fr-FR" dirty="0" smtClean="0">
                <a:solidFill>
                  <a:srgbClr val="FF0000"/>
                </a:solidFill>
                <a:latin typeface="Arial" charset="0"/>
                <a:sym typeface="Wingdings" charset="0"/>
              </a:rPr>
              <a:t> </a:t>
            </a:r>
            <a:r>
              <a:rPr lang="fr-FR" dirty="0" err="1" smtClean="0">
                <a:solidFill>
                  <a:srgbClr val="FF0000"/>
                </a:solidFill>
                <a:latin typeface="Arial" charset="0"/>
                <a:sym typeface="Wingdings" charset="0"/>
              </a:rPr>
              <a:t>robustness</a:t>
            </a:r>
            <a:r>
              <a:rPr lang="fr-FR" dirty="0" smtClean="0">
                <a:solidFill>
                  <a:srgbClr val="FF0000"/>
                </a:solidFill>
                <a:latin typeface="Arial" charset="0"/>
                <a:sym typeface="Wingdings" charset="0"/>
              </a:rPr>
              <a:t> !!!!!!! </a:t>
            </a:r>
            <a:endParaRPr lang="fr-FR" dirty="0">
              <a:solidFill>
                <a:srgbClr val="FF0000"/>
              </a:solidFill>
              <a:latin typeface="Arial" charset="0"/>
            </a:endParaRPr>
          </a:p>
        </p:txBody>
      </p:sp>
      <p:pic>
        <p:nvPicPr>
          <p:cNvPr id="4608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9774" y="2854486"/>
            <a:ext cx="2828566" cy="2290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6" name="Espace réservé du contenu 6"/>
          <p:cNvPicPr>
            <a:picLocks noChangeAspect="1"/>
          </p:cNvPicPr>
          <p:nvPr/>
        </p:nvPicPr>
        <p:blipFill>
          <a:blip r:embed="rId3"/>
          <a:srcRect l="18137" r="18137"/>
          <a:stretch>
            <a:fillRect/>
          </a:stretch>
        </p:blipFill>
        <p:spPr>
          <a:xfrm>
            <a:off x="5462258" y="1207184"/>
            <a:ext cx="1890088" cy="1848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45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renewcommand{\vec}[1]{{\mathbf #1}}&#10;\begin{document}&#10;$E_j^*(\vec{r},t)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200"/>
  <p:tag name="BOXFONT" val="10"/>
  <p:tag name="BOXWRAP" val="False"/>
  <p:tag name="WORKAROUNDTRANSPARENCYBUG" val="False"/>
  <p:tag name="ALLOWFONTSUBSTITUTION" val="False"/>
  <p:tag name="BITMAPFORMAT" val="pngmono"/>
  <p:tag name="ORIGWIDTH" val="69"/>
  <p:tag name="PICTUREFILESIZE" val="457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renewcommand{\vec}[1]{{\mathbf #1}}&#10;\begin{document}&#10;$D_B = v \ell/3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415"/>
  <p:tag name="BOXHEIGHT" val="394"/>
  <p:tag name="BOXFONT" val="10"/>
  <p:tag name="BOXWRAP" val="False"/>
  <p:tag name="WORKAROUNDTRANSPARENCYBUG" val="False"/>
  <p:tag name="ALLOWFONTSUBSTITUTION" val="False"/>
  <p:tag name="BITMAPFORMAT" val="pngmono"/>
  <p:tag name="ORIGWIDTH" val="104"/>
  <p:tag name="PICTUREFILESIZE" val="55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\lambda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200"/>
  <p:tag name="BOXFONT" val="10"/>
  <p:tag name="BOXWRAP" val="False"/>
  <p:tag name="WORKAROUNDTRANSPARENCYBUG" val="False"/>
  <p:tag name="ALLOWFONTSUBSTITUTION" val="False"/>
  <p:tag name="BITMAPFORMAT" val="pngmono"/>
  <p:tag name="ORIGWIDTH" val="11"/>
  <p:tag name="PICTUREFILESIZE" val="91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\ell \gg \lambda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200"/>
  <p:tag name="BOXFONT" val="10"/>
  <p:tag name="BOXWRAP" val="False"/>
  <p:tag name="WORKAROUNDTRANSPARENCYBUG" val="False"/>
  <p:tag name="ALLOWFONTSUBSTITUTION" val="False"/>
  <p:tag name="BITMAPFORMAT" val="pngmono"/>
  <p:tag name="ORIGWIDTH" val="54"/>
  <p:tag name="PICTUREFILESIZE" val="289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renewcommand{\vec}[1]{{\mathbf #1}}&#10;\begin{document}&#10;Intensity $I(\vec{r},t) =&#10;\left| E(\vec{r}, t) \right|^2 = &#10;\sum\limits_{i,j}{E_i(\vec{r},t) E_j^*(\vec{r},t)}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93"/>
  <p:tag name="BOXHEIGHT" val="298"/>
  <p:tag name="BOXFONT" val="10"/>
  <p:tag name="BOXWRAP" val="False"/>
  <p:tag name="WORKAROUNDTRANSPARENCYBUG" val="False"/>
  <p:tag name="ALLOWFONTSUBSTITUTION" val="False"/>
  <p:tag name="BITMAPFORMAT" val="pngmono"/>
  <p:tag name="ORIGWIDTH" val="457"/>
  <p:tag name="PICTUREFILESIZE" val="2467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renewcommand{\vec}[1]{{\mathbf #1}}&#10;\begin{document}&#10;$E_j^*(\vec{r},t)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200"/>
  <p:tag name="BOXFONT" val="10"/>
  <p:tag name="BOXWRAP" val="False"/>
  <p:tag name="WORKAROUNDTRANSPARENCYBUG" val="False"/>
  <p:tag name="ALLOWFONTSUBSTITUTION" val="False"/>
  <p:tag name="BITMAPFORMAT" val="pngmono"/>
  <p:tag name="ORIGWIDTH" val="69"/>
  <p:tag name="PICTUREFILESIZE" val="457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\lambda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200"/>
  <p:tag name="BOXFONT" val="10"/>
  <p:tag name="BOXWRAP" val="False"/>
  <p:tag name="WORKAROUNDTRANSPARENCYBUG" val="False"/>
  <p:tag name="ALLOWFONTSUBSTITUTION" val="False"/>
  <p:tag name="BITMAPFORMAT" val="pngmono"/>
  <p:tag name="ORIGWIDTH" val="11"/>
  <p:tag name="PICTUREFILESIZE" val="91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begin{document}&#10;$\ell \gg \lambda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48"/>
  <p:tag name="BOXHEIGHT" val="200"/>
  <p:tag name="BOXFONT" val="10"/>
  <p:tag name="BOXWRAP" val="False"/>
  <p:tag name="WORKAROUNDTRANSPARENCYBUG" val="False"/>
  <p:tag name="ALLOWFONTSUBSTITUTION" val="False"/>
  <p:tag name="BITMAPFORMAT" val="pngmono"/>
  <p:tag name="ORIGWIDTH" val="54"/>
  <p:tag name="PICTUREFILESIZE" val="289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renewcommand{\vec}[1]{{\mathbf #1}}&#10;\begin{document}&#10;Intensity $I(\vec{r},t) =&#10;\left| E(\vec{r}, t) \right|^2 = &#10;\sum\limits_{i,j}{E_i(\vec{r},t) E_j^*(\vec{r},t)}$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393"/>
  <p:tag name="BOXHEIGHT" val="298"/>
  <p:tag name="BOXFONT" val="10"/>
  <p:tag name="BOXWRAP" val="False"/>
  <p:tag name="WORKAROUNDTRANSPARENCYBUG" val="False"/>
  <p:tag name="ALLOWFONTSUBSTITUTION" val="False"/>
  <p:tag name="BITMAPFORMAT" val="pngmono"/>
  <p:tag name="ORIGWIDTH" val="457"/>
  <p:tag name="PICTUREFILESIZE" val="2467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slides}\pagestyle{empty}&#10;\renewcommand{\vec}[1]{{\mathbf #1}}&#10;\begin{document}&#10;\begin{center}&#10;Diffusion equation for the average intensity:\\&#10;\vspace*{-1cm}&#10;\begin{eqnarray}&#10;\left[ \frac{\partial}{\partial t} -&#10;D_B \nabla^2 \right] \left&lt; I(\vec{r},t) \right&gt; =&#10;\mbox{Source}(\vec{r},t) \nonumber&#10;\end{eqnarray}&#10;\end{center}&#10;\end{document}&#10;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415"/>
  <p:tag name="BOXHEIGHT" val="394"/>
  <p:tag name="BOXFONT" val="10"/>
  <p:tag name="BOXWRAP" val="False"/>
  <p:tag name="WORKAROUNDTRANSPARENCYBUG" val="False"/>
  <p:tag name="ALLOWFONTSUBSTITUTION" val="False"/>
  <p:tag name="BITMAPFORMAT" val="pngmono"/>
  <p:tag name="ORIGWIDTH" val="442"/>
  <p:tag name="PICTUREFILESIZE" val="41586"/>
</p:tagLst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335</Words>
  <Application>Microsoft Office PowerPoint</Application>
  <PresentationFormat>Affichage à l'écran (4:3)</PresentationFormat>
  <Paragraphs>129</Paragraphs>
  <Slides>29</Slides>
  <Notes>15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4</vt:i4>
      </vt:variant>
      <vt:variant>
        <vt:lpstr>Titres des diapositives</vt:lpstr>
      </vt:variant>
      <vt:variant>
        <vt:i4>29</vt:i4>
      </vt:variant>
    </vt:vector>
  </HeadingPairs>
  <TitlesOfParts>
    <vt:vector size="34" baseType="lpstr">
      <vt:lpstr>Thème Office</vt:lpstr>
      <vt:lpstr>Photo Editor Photo</vt:lpstr>
      <vt:lpstr>…quation</vt:lpstr>
      <vt:lpstr>Equation</vt:lpstr>
      <vt:lpstr>Document</vt:lpstr>
      <vt:lpstr>Waves and disorder or things that gain from disorder </vt:lpstr>
      <vt:lpstr>Présentation PowerPoint</vt:lpstr>
      <vt:lpstr>Présentation PowerPoint</vt:lpstr>
      <vt:lpstr>From the brownian motion of the classical particles to multiple scattering of waves</vt:lpstr>
      <vt:lpstr>Le botaniste Robert Brown en 1827</vt:lpstr>
      <vt:lpstr>Collision between colloidal particles with thremal noise of the fluid molecules</vt:lpstr>
      <vt:lpstr>Présentation PowerPoint</vt:lpstr>
      <vt:lpstr>Diffusion constant D and mean free path l</vt:lpstr>
      <vt:lpstr>Multiple scatterings provide multiple path</vt:lpstr>
      <vt:lpstr>But…waves in random media ?</vt:lpstr>
      <vt:lpstr> Foundation of the radiative transfer theory 1905</vt:lpstr>
      <vt:lpstr>Présentation PowerPoint</vt:lpstr>
      <vt:lpstr> ondes: amplitude et phase</vt:lpstr>
      <vt:lpstr>Présentation PowerPoint</vt:lpstr>
      <vt:lpstr>Présentation PowerPoint</vt:lpstr>
      <vt:lpstr>Présentation PowerPoint</vt:lpstr>
      <vt:lpstr>Average over disorder</vt:lpstr>
      <vt:lpstr>Présentation PowerPoint</vt:lpstr>
      <vt:lpstr>Two characteristic length for the multiple scattering</vt:lpstr>
      <vt:lpstr>Présentation PowerPoint</vt:lpstr>
      <vt:lpstr>please don’t forget the phases ! the backscattering cone or           the ultimate interference </vt:lpstr>
      <vt:lpstr>Présentation PowerPoint</vt:lpstr>
      <vt:lpstr>The glory optical phenomena</vt:lpstr>
      <vt:lpstr>Reflexion from a diffuse medium</vt:lpstr>
      <vt:lpstr>Reciprocity: same phase for the wave  and the time reversed wave</vt:lpstr>
      <vt:lpstr>Enhancement by a factor 2  in the backscattering direction</vt:lpstr>
      <vt:lpstr>The ultimate interference  </vt:lpstr>
      <vt:lpstr>Backscattering cone for seismic waves !</vt:lpstr>
      <vt:lpstr>Thanks to the disorder for this sharp peak in backscattering direction !...  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Waves and disorder or things that gain from disorder </dc:title>
  <dc:creator>roger</dc:creator>
  <cp:lastModifiedBy>roger</cp:lastModifiedBy>
  <cp:revision>1</cp:revision>
  <dcterms:created xsi:type="dcterms:W3CDTF">2013-11-07T17:21:33Z</dcterms:created>
  <dcterms:modified xsi:type="dcterms:W3CDTF">2013-11-07T17:23:03Z</dcterms:modified>
</cp:coreProperties>
</file>