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3" r:id="rId3"/>
    <p:sldId id="257" r:id="rId4"/>
    <p:sldId id="288" r:id="rId5"/>
    <p:sldId id="259" r:id="rId6"/>
    <p:sldId id="260" r:id="rId7"/>
    <p:sldId id="289" r:id="rId8"/>
    <p:sldId id="261" r:id="rId9"/>
    <p:sldId id="264" r:id="rId10"/>
    <p:sldId id="262" r:id="rId11"/>
    <p:sldId id="265" r:id="rId12"/>
    <p:sldId id="272" r:id="rId13"/>
    <p:sldId id="273" r:id="rId14"/>
    <p:sldId id="271" r:id="rId15"/>
    <p:sldId id="290" r:id="rId16"/>
    <p:sldId id="274" r:id="rId17"/>
    <p:sldId id="275" r:id="rId18"/>
    <p:sldId id="276" r:id="rId19"/>
    <p:sldId id="266" r:id="rId20"/>
    <p:sldId id="277" r:id="rId21"/>
    <p:sldId id="267" r:id="rId22"/>
    <p:sldId id="268" r:id="rId23"/>
    <p:sldId id="278" r:id="rId24"/>
    <p:sldId id="269" r:id="rId25"/>
    <p:sldId id="279" r:id="rId26"/>
    <p:sldId id="291" r:id="rId27"/>
    <p:sldId id="280" r:id="rId28"/>
    <p:sldId id="281" r:id="rId29"/>
    <p:sldId id="284" r:id="rId30"/>
    <p:sldId id="282" r:id="rId31"/>
    <p:sldId id="283" r:id="rId32"/>
    <p:sldId id="285" r:id="rId33"/>
    <p:sldId id="287" r:id="rId34"/>
    <p:sldId id="286" r:id="rId3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9900FF"/>
    <a:srgbClr val="CC0066"/>
    <a:srgbClr val="CC00CC"/>
    <a:srgbClr val="9966FF"/>
    <a:srgbClr val="008000"/>
    <a:srgbClr val="D60093"/>
    <a:srgbClr val="666699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4B09-11A6-40E8-B53E-BBA244A6F05D}" type="datetimeFigureOut">
              <a:rPr lang="es-CL" smtClean="0"/>
              <a:pPr/>
              <a:t>29-10-2013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17E0-AEDF-4598-93B8-652175E1E0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B2AF-A6AD-420C-A470-D7B2BCAF2A21}" type="datetimeFigureOut">
              <a:rPr lang="es-CL" smtClean="0"/>
              <a:pPr/>
              <a:t>29-10-2013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726C-EE65-4981-8C6A-94C95AFE35C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0726C-EE65-4981-8C6A-94C95AFE35C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7A2F4D-5B03-4C74-BCAD-B2C6E377CA42}" type="datetime1">
              <a:rPr lang="es-CL" smtClean="0"/>
              <a:pPr/>
              <a:t>29-10-2013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42F2-DF5D-4F5C-9493-30E6F6401CDC}" type="datetime11">
              <a:rPr lang="es-CL" smtClean="0"/>
              <a:pPr/>
              <a:t>13:07:17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30CB-758F-4607-B30E-361B1B33C626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506A-1BA2-48D2-A337-D3B814B4F037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5D4-B6F7-4638-AF92-F1DD36B0F5CF}" type="datetime11">
              <a:rPr lang="es-CL" smtClean="0"/>
              <a:pPr/>
              <a:t>13:07:17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0572-D3DC-4749-849E-8E6115F9B9C2}" type="datetime11">
              <a:rPr lang="es-CL" smtClean="0"/>
              <a:pPr/>
              <a:t>13:07:17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5017-0DD1-4B2E-A48E-7EFBD14F1DF4}" type="datetime11">
              <a:rPr lang="es-CL" smtClean="0"/>
              <a:pPr/>
              <a:t>13:07:17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50C95-8E2F-4116-B67A-2384A1963FC5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556F-6994-4ADC-AE8C-48D03587E8E7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A017-51B6-40E8-961A-95F83137FE34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C43C-819E-40D7-8BC0-D54338A15442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D5C8-EE32-4075-86F4-95103A69641D}" type="datetime11">
              <a:rPr lang="es-CL" smtClean="0"/>
              <a:pPr/>
              <a:t>13:07:18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eugenio.vogel@ufrontera.cl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6057-210A-49B0-B821-2DDE63CB876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8072494" cy="59293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Stock market variations by means of information theory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Eugenio E. Vogel, Gonzalo </a:t>
            </a:r>
            <a:r>
              <a:rPr lang="en-US" b="1" dirty="0" err="1" smtClean="0">
                <a:solidFill>
                  <a:schemeClr val="tx1"/>
                </a:solidFill>
              </a:rPr>
              <a:t>Saravia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Universidad de La </a:t>
            </a:r>
            <a:r>
              <a:rPr lang="en-US" b="1" dirty="0" err="1" smtClean="0">
                <a:solidFill>
                  <a:schemeClr val="tx1"/>
                </a:solidFill>
              </a:rPr>
              <a:t>Frontera</a:t>
            </a:r>
            <a:r>
              <a:rPr lang="en-US" b="1" dirty="0" smtClean="0">
                <a:solidFill>
                  <a:schemeClr val="tx1"/>
                </a:solidFill>
              </a:rPr>
              <a:t>, Temuco, Chile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rgbClr val="002060"/>
                </a:solidFill>
                <a:latin typeface="Bodoni MT" pitchFamily="18" charset="0"/>
              </a:rPr>
              <a:t>COMPLEX SYSTEMS</a:t>
            </a:r>
          </a:p>
          <a:p>
            <a:r>
              <a:rPr lang="en-US" dirty="0" smtClean="0">
                <a:solidFill>
                  <a:srgbClr val="002060"/>
                </a:solidFill>
                <a:latin typeface="Bodoni MT" pitchFamily="18" charset="0"/>
              </a:rPr>
              <a:t>FOUNDATIONS AND  APPLICATIONS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Rio de Janeiro, Brazil</a:t>
            </a:r>
          </a:p>
          <a:p>
            <a:r>
              <a:rPr lang="en-US" b="1" smtClean="0">
                <a:solidFill>
                  <a:srgbClr val="00B050"/>
                </a:solidFill>
              </a:rPr>
              <a:t>October </a:t>
            </a:r>
            <a:r>
              <a:rPr lang="en-US" b="1" smtClean="0">
                <a:solidFill>
                  <a:srgbClr val="00B050"/>
                </a:solidFill>
              </a:rPr>
              <a:t>29 </a:t>
            </a:r>
            <a:r>
              <a:rPr lang="en-US" b="1" dirty="0" smtClean="0">
                <a:solidFill>
                  <a:srgbClr val="00B050"/>
                </a:solidFill>
              </a:rPr>
              <a:t>– November 1, 2013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phase transitions:</a:t>
            </a:r>
            <a:br>
              <a:rPr lang="en-US" dirty="0" smtClean="0"/>
            </a:br>
            <a:r>
              <a:rPr lang="en-US" dirty="0" smtClean="0"/>
              <a:t>2D and 3D </a:t>
            </a:r>
            <a:r>
              <a:rPr lang="en-US" dirty="0" err="1" smtClean="0"/>
              <a:t>Ising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4" name="3 Imagen" descr="muta_dive_2D_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3568" y="5157192"/>
            <a:ext cx="78333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966FF"/>
                </a:solidFill>
              </a:rPr>
              <a:t>Diversity identifies better the transition temperature</a:t>
            </a:r>
          </a:p>
          <a:p>
            <a:r>
              <a:rPr lang="en-US" sz="2800" dirty="0" smtClean="0"/>
              <a:t>Mutability varies more smoothly with temperature; </a:t>
            </a:r>
          </a:p>
          <a:p>
            <a:r>
              <a:rPr lang="en-US" sz="2800" dirty="0" smtClean="0"/>
              <a:t>it cam be used  to measure temperature or </a:t>
            </a:r>
            <a:r>
              <a:rPr lang="en-US" sz="2800" b="1" dirty="0" smtClean="0"/>
              <a:t>agitation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Chilean stock markets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900FF"/>
                </a:solidFill>
              </a:rPr>
              <a:t>Main stock market is </a:t>
            </a:r>
            <a:r>
              <a:rPr lang="en-US" dirty="0" err="1" smtClean="0">
                <a:solidFill>
                  <a:srgbClr val="9900FF"/>
                </a:solidFill>
              </a:rPr>
              <a:t>Bolsa</a:t>
            </a:r>
            <a:r>
              <a:rPr lang="en-US" dirty="0" smtClean="0">
                <a:solidFill>
                  <a:srgbClr val="9900FF"/>
                </a:solidFill>
              </a:rPr>
              <a:t> de </a:t>
            </a:r>
            <a:r>
              <a:rPr lang="en-US" dirty="0" err="1" smtClean="0">
                <a:solidFill>
                  <a:srgbClr val="9900FF"/>
                </a:solidFill>
              </a:rPr>
              <a:t>Comercio</a:t>
            </a:r>
            <a:r>
              <a:rPr lang="en-US" dirty="0" smtClean="0">
                <a:solidFill>
                  <a:srgbClr val="9900FF"/>
                </a:solidFill>
              </a:rPr>
              <a:t> de Santiago  (BCS).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BCS has two main indicators: IGPA (general) and IPSA (selective).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We pick IPSA since it is more dynamical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It is based on the price variation of the 40 most traded stocks.</a:t>
            </a:r>
          </a:p>
          <a:p>
            <a:r>
              <a:rPr lang="en-US" dirty="0" smtClean="0">
                <a:solidFill>
                  <a:srgbClr val="CC0066"/>
                </a:solidFill>
              </a:rPr>
              <a:t>Values of IPSA are reported every minute through the web 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66"/>
                </a:solidFill>
              </a:rPr>
              <a:t>Closing values through 2010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5D4-B6F7-4638-AF92-F1DD36B0F5CF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8" name="7 Imagen" descr="Closing_Ipsa_2010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80134"/>
            <a:ext cx="6933657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mutability and diversity 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000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working day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minutely IPSA values are stored in a sequential file.</a:t>
            </a:r>
          </a:p>
          <a:p>
            <a:r>
              <a:rPr lang="en-US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(Q(</a:t>
            </a:r>
            <a:r>
              <a:rPr lang="el-GR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,t))= </a:t>
            </a:r>
            <a:r>
              <a:rPr lang="en-US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(IPSA(</a:t>
            </a:r>
            <a:r>
              <a:rPr lang="es-CL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BCS,minutes</a:t>
            </a:r>
            <a:r>
              <a:rPr lang="es-CL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es-CL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r>
              <a:rPr lang="en-US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CL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i="1" dirty="0" smtClean="0">
                <a:solidFill>
                  <a:srgbClr val="339966"/>
                </a:solidFill>
                <a:cs typeface="Times New Roman" pitchFamily="18" charset="0"/>
              </a:rPr>
              <a:t>;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this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is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weight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of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the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original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file</a:t>
            </a:r>
            <a:endParaRPr lang="es-CL" dirty="0" smtClean="0">
              <a:solidFill>
                <a:srgbClr val="339966"/>
              </a:solidFill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(Q(</a:t>
            </a:r>
            <a:r>
              <a:rPr lang="el-GR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,t)) </a:t>
            </a:r>
            <a:r>
              <a:rPr lang="es-CL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i="1" baseline="-25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CL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number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of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lines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in original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file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</a:t>
            </a:r>
            <a:endParaRPr lang="en-US" dirty="0" smtClean="0"/>
          </a:p>
          <a:p>
            <a:r>
              <a:rPr lang="en-US" dirty="0" smtClean="0"/>
              <a:t>Data compressor </a:t>
            </a:r>
            <a:r>
              <a:rPr lang="en-US" dirty="0" err="1" smtClean="0"/>
              <a:t>wlzip</a:t>
            </a:r>
            <a:r>
              <a:rPr lang="en-US" dirty="0" smtClean="0"/>
              <a:t> is invoked   </a:t>
            </a:r>
          </a:p>
          <a:p>
            <a:r>
              <a:rPr lang="en-US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w*</a:t>
            </a:r>
            <a:r>
              <a:rPr lang="en-US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CL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is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weight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of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the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compressed</a:t>
            </a:r>
            <a:r>
              <a:rPr lang="es-CL" dirty="0" smtClean="0">
                <a:solidFill>
                  <a:srgbClr val="3399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339966"/>
                </a:solidFill>
                <a:cs typeface="Times New Roman" pitchFamily="18" charset="0"/>
              </a:rPr>
              <a:t>file</a:t>
            </a:r>
            <a:endParaRPr lang="es-CL" dirty="0" smtClean="0">
              <a:solidFill>
                <a:srgbClr val="339966"/>
              </a:solidFill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*</a:t>
            </a:r>
            <a:r>
              <a:rPr lang="en-US" i="1" baseline="-25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CL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number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of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lines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in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compressed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file</a:t>
            </a:r>
            <a:endParaRPr lang="es-CL" dirty="0" smtClean="0">
              <a:solidFill>
                <a:srgbClr val="993366"/>
              </a:solidFill>
              <a:cs typeface="Times New Roman" pitchFamily="18" charset="0"/>
            </a:endParaRPr>
          </a:p>
          <a:p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Daily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values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</a:rPr>
              <a:t>for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</a:rPr>
              <a:t> </a:t>
            </a:r>
            <a:r>
              <a:rPr lang="es-CL" sz="3600" i="1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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 and </a:t>
            </a:r>
            <a:r>
              <a:rPr lang="es-CL" sz="3600" i="1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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  are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readily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 </a:t>
            </a:r>
            <a:r>
              <a:rPr lang="es-CL" dirty="0" err="1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obtained</a:t>
            </a:r>
            <a:r>
              <a:rPr lang="es-CL" dirty="0" smtClean="0">
                <a:solidFill>
                  <a:srgbClr val="993366"/>
                </a:solidFill>
                <a:cs typeface="Times New Roman" pitchFamily="18" charset="0"/>
                <a:sym typeface="Symbol"/>
              </a:rPr>
              <a:t>.</a:t>
            </a:r>
            <a:endParaRPr lang="es-CL" dirty="0" smtClean="0">
              <a:solidFill>
                <a:srgbClr val="339966"/>
              </a:solidFill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compressor</a:t>
            </a:r>
            <a:endParaRPr lang="en-US" dirty="0"/>
          </a:p>
        </p:txBody>
      </p:sp>
      <p:pic>
        <p:nvPicPr>
          <p:cNvPr id="3" name="2 Imagen" descr="PICT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78678"/>
            <a:ext cx="7572428" cy="5679321"/>
          </a:xfrm>
          <a:prstGeom prst="rect">
            <a:avLst/>
          </a:prstGeom>
        </p:spPr>
      </p:pic>
      <p:sp>
        <p:nvSpPr>
          <p:cNvPr id="4" name="3 Multiplicar"/>
          <p:cNvSpPr/>
          <p:nvPr/>
        </p:nvSpPr>
        <p:spPr>
          <a:xfrm>
            <a:off x="7286644" y="3357562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Multiplicar"/>
          <p:cNvSpPr/>
          <p:nvPr/>
        </p:nvSpPr>
        <p:spPr>
          <a:xfrm>
            <a:off x="6357950" y="3357562"/>
            <a:ext cx="914400" cy="9144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500166" y="2000240"/>
            <a:ext cx="584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Typical   share  value:  2345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05788" y="4929198"/>
            <a:ext cx="7327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Value used for compression:  </a:t>
            </a:r>
            <a:r>
              <a:rPr lang="en-US" sz="4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rgbClr val="FFC000"/>
                </a:solidFill>
              </a:rPr>
              <a:t>345</a:t>
            </a:r>
          </a:p>
          <a:p>
            <a:r>
              <a:rPr lang="en-US" sz="4000" dirty="0" smtClean="0">
                <a:solidFill>
                  <a:srgbClr val="FFC000"/>
                </a:solidFill>
              </a:rPr>
              <a:t>      </a:t>
            </a:r>
            <a:r>
              <a:rPr lang="en-US" sz="4000" dirty="0" smtClean="0">
                <a:solidFill>
                  <a:srgbClr val="99FF33"/>
                </a:solidFill>
              </a:rPr>
              <a:t>Code: 1,3</a:t>
            </a:r>
            <a:endParaRPr lang="en-US" sz="4000" dirty="0">
              <a:solidFill>
                <a:srgbClr val="99FF33"/>
              </a:solidFill>
            </a:endParaRPr>
          </a:p>
        </p:txBody>
      </p:sp>
      <p:sp>
        <p:nvSpPr>
          <p:cNvPr id="10" name="9 Multiplicar"/>
          <p:cNvSpPr/>
          <p:nvPr/>
        </p:nvSpPr>
        <p:spPr>
          <a:xfrm>
            <a:off x="7569538" y="5000636"/>
            <a:ext cx="428628" cy="571504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Static Studies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Daily mutability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5" name="4 Imagen" descr="Muta_2010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256" y="1110512"/>
            <a:ext cx="6883263" cy="531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Daily diversity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5" name="4 Imagen" descr="Dive_2010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011" y="1175585"/>
            <a:ext cx="6643735" cy="513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How correlated are </a:t>
            </a:r>
            <a:r>
              <a:rPr lang="en-US" i="1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 and </a:t>
            </a:r>
            <a:r>
              <a:rPr lang="en-US" i="1" dirty="0" smtClean="0">
                <a:solidFill>
                  <a:srgbClr val="008000"/>
                </a:solidFill>
                <a:sym typeface="Symbol"/>
              </a:rPr>
              <a:t> </a:t>
            </a:r>
            <a:r>
              <a:rPr lang="en-US" dirty="0" smtClean="0">
                <a:solidFill>
                  <a:srgbClr val="008000"/>
                </a:solidFill>
                <a:sym typeface="Symbol"/>
              </a:rPr>
              <a:t>?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6" name="5 Imagen" descr="corr_muta_dive_ipsa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1418993"/>
            <a:ext cx="6215107" cy="480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Profitability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p(t,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of any asset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over a recent time interval   </a:t>
            </a:r>
            <a:r>
              <a:rPr lang="en-US" sz="4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835696" y="1988840"/>
          <a:ext cx="5289410" cy="2664296"/>
        </p:xfrm>
        <a:graphic>
          <a:graphicData uri="http://schemas.openxmlformats.org/presentationml/2006/ole">
            <p:oleObj spid="_x0000_s23554" name="Equation" r:id="rId3" imgW="1714320" imgH="863280" progId="Equation.DSMT4">
              <p:embed/>
            </p:oleObj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691680" y="50131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v(t) : value of asset at time  t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70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    </a:t>
            </a:r>
            <a:r>
              <a:rPr lang="en-US" sz="5400" b="1" dirty="0" err="1" smtClean="0">
                <a:solidFill>
                  <a:srgbClr val="006600"/>
                </a:solidFill>
              </a:rPr>
              <a:t>Constatino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Tsallis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70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Happy  Birthday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Feliz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Cumpleaños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0572-D3DC-4749-849E-8E6115F9B9C2}" type="datetime11">
              <a:rPr lang="es-CL" smtClean="0"/>
              <a:pPr/>
              <a:t>13:07:39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61" y="3314700"/>
            <a:ext cx="891471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60093"/>
                </a:solidFill>
              </a:rPr>
              <a:t>Correlations between P and </a:t>
            </a:r>
            <a:r>
              <a:rPr lang="en-US" i="1" dirty="0" smtClean="0">
                <a:solidFill>
                  <a:srgbClr val="D60093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D60093"/>
                </a:solidFill>
                <a:sym typeface="Symbol"/>
              </a:rPr>
              <a:t> or </a:t>
            </a:r>
            <a:r>
              <a:rPr lang="en-US" i="1" dirty="0" smtClean="0">
                <a:solidFill>
                  <a:srgbClr val="D60093"/>
                </a:solidFill>
                <a:sym typeface="Symbol"/>
              </a:rPr>
              <a:t></a:t>
            </a:r>
            <a:endParaRPr lang="en-US" i="1" dirty="0">
              <a:solidFill>
                <a:srgbClr val="D60093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4" name="3 Imagen" descr="Corr_muta-dive_profi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66"/>
                </a:solidFill>
              </a:rPr>
              <a:t>Day of the week effect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6" name="5 Imagen" descr="Profit_Mut_day_of_w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Hour of the day effect 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6" name="5 Imagen" descr="Vogel_Fig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182459"/>
            <a:ext cx="6912767" cy="534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Hour of the day effect II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4" name="3 Imagen" descr="Muta_hours_Deltas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07694"/>
            <a:ext cx="6498675" cy="502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Mutability frequencies:  </a:t>
            </a:r>
            <a:r>
              <a:rPr lang="en-US" sz="3600" dirty="0" smtClean="0">
                <a:solidFill>
                  <a:srgbClr val="9966FF"/>
                </a:solidFill>
              </a:rPr>
              <a:t>first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6600"/>
                </a:solidFill>
              </a:rPr>
              <a:t>fifth</a:t>
            </a:r>
            <a:r>
              <a:rPr lang="en-US" sz="3600" dirty="0" smtClean="0"/>
              <a:t> hours</a:t>
            </a:r>
            <a:endParaRPr lang="en-US" sz="36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13:07:33</a:t>
            </a:fld>
            <a:endParaRPr lang="en-US"/>
          </a:p>
        </p:txBody>
      </p:sp>
      <p:pic>
        <p:nvPicPr>
          <p:cNvPr id="4" name="3 Imagen" descr="Freq_muta_first_fifth_h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Mutability frequencies: </a:t>
            </a:r>
            <a:r>
              <a:rPr lang="en-US" dirty="0" smtClean="0"/>
              <a:t>last hour</a:t>
            </a: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5" name="4 Imagen" descr="Freq_muta_last_h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1392992"/>
            <a:ext cx="6715173" cy="518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II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Dynamic Studies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Different moving time windows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4" name="3 Imagen" descr="May_06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5" y="1285860"/>
            <a:ext cx="656389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Mutability for 2 different days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4" name="3 Imagen" descr="Calm_agitated_d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545"/>
            <a:ext cx="9144000" cy="3532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new parameter: </a:t>
            </a:r>
            <a:r>
              <a:rPr lang="en-US" dirty="0" smtClean="0">
                <a:solidFill>
                  <a:srgbClr val="9966FF"/>
                </a:solidFill>
              </a:rPr>
              <a:t>Sensitivity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01882" y="2607434"/>
          <a:ext cx="7966996" cy="792088"/>
        </p:xfrm>
        <a:graphic>
          <a:graphicData uri="http://schemas.openxmlformats.org/presentationml/2006/ole">
            <p:oleObj spid="_x0000_s24578" name="Equation" r:id="rId3" imgW="2044440" imgH="203040" progId="Equation.DSMT4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9733" y="134076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need a parameter that has the </a:t>
            </a:r>
            <a:r>
              <a:rPr lang="en-US" sz="3200" dirty="0" smtClean="0">
                <a:solidFill>
                  <a:srgbClr val="008000"/>
                </a:solidFill>
              </a:rPr>
              <a:t>sign of profitability</a:t>
            </a:r>
            <a:r>
              <a:rPr lang="en-US" sz="3200" dirty="0" smtClean="0"/>
              <a:t> and follows the </a:t>
            </a:r>
            <a:r>
              <a:rPr lang="en-US" sz="3200" dirty="0" smtClean="0">
                <a:solidFill>
                  <a:srgbClr val="FF0000"/>
                </a:solidFill>
              </a:rPr>
              <a:t>variations of mutability</a:t>
            </a:r>
            <a:r>
              <a:rPr lang="en-US" sz="3200" dirty="0" smtClean="0"/>
              <a:t>:  </a:t>
            </a:r>
            <a:endParaRPr lang="en-U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3645024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p(t,</a:t>
            </a:r>
            <a:r>
              <a:rPr lang="en-US" sz="32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’): 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profitability for interval </a:t>
            </a:r>
            <a:r>
              <a:rPr lang="en-US" sz="32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’  </a:t>
            </a: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ending at 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</a:p>
          <a:p>
            <a:endParaRPr lang="en-US" sz="3200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(t,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):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mutability for interval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’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ending at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</a:p>
          <a:p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,’):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arbitrary constant to calibrate  </a:t>
            </a:r>
            <a:r>
              <a:rPr lang="en-US" sz="3200" dirty="0" smtClean="0">
                <a:solidFill>
                  <a:srgbClr val="9966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sensitivity</a:t>
            </a:r>
            <a:endParaRPr lang="en-US" sz="3200" b="1" i="1" dirty="0" smtClean="0">
              <a:solidFill>
                <a:srgbClr val="99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Chilean Stock Market?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Year 2010. Why?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compressor </a:t>
            </a:r>
            <a:r>
              <a:rPr lang="en-US" dirty="0" err="1" smtClean="0">
                <a:solidFill>
                  <a:srgbClr val="FF0000"/>
                </a:solidFill>
              </a:rPr>
              <a:t>wlzip</a:t>
            </a:r>
            <a:r>
              <a:rPr lang="en-US" dirty="0" smtClean="0">
                <a:solidFill>
                  <a:srgbClr val="FF0000"/>
                </a:solidFill>
              </a:rPr>
              <a:t>: definitions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Application of </a:t>
            </a:r>
            <a:r>
              <a:rPr lang="en-US" dirty="0" err="1" smtClean="0">
                <a:solidFill>
                  <a:srgbClr val="002060"/>
                </a:solidFill>
              </a:rPr>
              <a:t>wlzip</a:t>
            </a:r>
            <a:r>
              <a:rPr lang="en-US" dirty="0" smtClean="0">
                <a:solidFill>
                  <a:srgbClr val="002060"/>
                </a:solidFill>
              </a:rPr>
              <a:t> to magnetic transitions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Chilean Stock Market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Application of </a:t>
            </a:r>
            <a:r>
              <a:rPr lang="en-US" dirty="0" err="1" smtClean="0">
                <a:solidFill>
                  <a:srgbClr val="002060"/>
                </a:solidFill>
              </a:rPr>
              <a:t>wlzip</a:t>
            </a:r>
            <a:r>
              <a:rPr lang="en-US" dirty="0" smtClean="0">
                <a:solidFill>
                  <a:srgbClr val="002060"/>
                </a:solidFill>
              </a:rPr>
              <a:t> to IPSA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Static studies (fixed time window)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Dynamic studies (moving time window)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0014-DEC0-454E-808F-CB776C09E014}" type="datetime11">
              <a:rPr lang="es-CL" smtClean="0"/>
              <a:pPr/>
              <a:t>13:07:27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Sensitivity for May 6 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7" name="6 Imagen" descr="Vogel_Fig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1484784"/>
            <a:ext cx="6408711" cy="4952185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343368"/>
            <a:ext cx="4680520" cy="26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8348" y="6301107"/>
            <a:ext cx="5068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Filimonov</a:t>
            </a:r>
            <a:r>
              <a:rPr lang="en-US" dirty="0" smtClean="0"/>
              <a:t> &amp; </a:t>
            </a:r>
            <a:r>
              <a:rPr lang="en-US" dirty="0" err="1" smtClean="0"/>
              <a:t>Sornette</a:t>
            </a:r>
            <a:r>
              <a:rPr lang="en-US" dirty="0" smtClean="0"/>
              <a:t>, Phys. Rev. E 85 (2012) 056108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Sensitivity immediately after </a:t>
            </a:r>
            <a:r>
              <a:rPr lang="en-US" dirty="0" smtClean="0">
                <a:solidFill>
                  <a:srgbClr val="FF0000"/>
                </a:solidFill>
              </a:rPr>
              <a:t>F27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6" name="5 Imagen" descr="Vogel_Fig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1314584"/>
            <a:ext cx="6264695" cy="4840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66"/>
                </a:solidFill>
              </a:rPr>
              <a:t>Conclusions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Compressor </a:t>
            </a:r>
            <a:r>
              <a:rPr lang="en-US" dirty="0" err="1" smtClean="0">
                <a:solidFill>
                  <a:srgbClr val="CC0099"/>
                </a:solidFill>
              </a:rPr>
              <a:t>wlzip</a:t>
            </a:r>
            <a:r>
              <a:rPr lang="en-US" smtClean="0">
                <a:solidFill>
                  <a:srgbClr val="CC0099"/>
                </a:solidFill>
              </a:rPr>
              <a:t> renders </a:t>
            </a:r>
            <a:r>
              <a:rPr lang="en-US" dirty="0" smtClean="0">
                <a:solidFill>
                  <a:srgbClr val="CC0099"/>
                </a:solidFill>
              </a:rPr>
              <a:t>two pieces of information: </a:t>
            </a:r>
            <a:r>
              <a:rPr lang="en-US" i="1" dirty="0" smtClean="0">
                <a:solidFill>
                  <a:srgbClr val="CC0099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CC0099"/>
                </a:solidFill>
                <a:sym typeface="Symbol"/>
              </a:rPr>
              <a:t> and </a:t>
            </a:r>
            <a:r>
              <a:rPr lang="en-US" i="1" dirty="0" smtClean="0">
                <a:solidFill>
                  <a:srgbClr val="CC0099"/>
                </a:solidFill>
                <a:sym typeface="Symbol"/>
              </a:rPr>
              <a:t></a:t>
            </a:r>
            <a:endParaRPr lang="en-US" dirty="0">
              <a:solidFill>
                <a:srgbClr val="CC0099"/>
              </a:solidFill>
              <a:sym typeface="Symbol"/>
            </a:endParaRPr>
          </a:p>
          <a:p>
            <a:r>
              <a:rPr lang="en-US" dirty="0" smtClean="0">
                <a:solidFill>
                  <a:srgbClr val="9900FF"/>
                </a:solidFill>
                <a:sym typeface="Symbol"/>
              </a:rPr>
              <a:t>Application of </a:t>
            </a:r>
            <a:r>
              <a:rPr lang="en-US" dirty="0" err="1" smtClean="0">
                <a:solidFill>
                  <a:srgbClr val="9900FF"/>
                </a:solidFill>
                <a:sym typeface="Symbol"/>
              </a:rPr>
              <a:t>wlzip</a:t>
            </a:r>
            <a:r>
              <a:rPr lang="en-US" dirty="0" smtClean="0">
                <a:solidFill>
                  <a:srgbClr val="9900FF"/>
                </a:solidFill>
                <a:sym typeface="Symbol"/>
              </a:rPr>
              <a:t> to 2D and 3D </a:t>
            </a:r>
            <a:r>
              <a:rPr lang="en-US" dirty="0" err="1" smtClean="0">
                <a:solidFill>
                  <a:srgbClr val="9900FF"/>
                </a:solidFill>
                <a:sym typeface="Symbol"/>
              </a:rPr>
              <a:t>Ising</a:t>
            </a:r>
            <a:r>
              <a:rPr lang="en-US" dirty="0" smtClean="0">
                <a:solidFill>
                  <a:srgbClr val="9900FF"/>
                </a:solidFill>
                <a:sym typeface="Symbol"/>
              </a:rPr>
              <a:t> model yields the due critical temperatures.</a:t>
            </a:r>
          </a:p>
          <a:p>
            <a:r>
              <a:rPr lang="en-US" dirty="0" smtClean="0">
                <a:solidFill>
                  <a:srgbClr val="CC0099"/>
                </a:solidFill>
                <a:sym typeface="Symbol"/>
              </a:rPr>
              <a:t>Application of </a:t>
            </a:r>
            <a:r>
              <a:rPr lang="en-US" dirty="0" err="1" smtClean="0">
                <a:solidFill>
                  <a:srgbClr val="CC0099"/>
                </a:solidFill>
                <a:sym typeface="Symbol"/>
              </a:rPr>
              <a:t>wlzip</a:t>
            </a:r>
            <a:r>
              <a:rPr lang="en-US" dirty="0" smtClean="0">
                <a:solidFill>
                  <a:srgbClr val="CC0099"/>
                </a:solidFill>
                <a:sym typeface="Symbol"/>
              </a:rPr>
              <a:t> to 2010 IPSA values of BCS produces valuable information.</a:t>
            </a:r>
          </a:p>
          <a:p>
            <a:r>
              <a:rPr lang="en-US" dirty="0" smtClean="0">
                <a:solidFill>
                  <a:srgbClr val="9900FF"/>
                </a:solidFill>
                <a:sym typeface="Symbol"/>
              </a:rPr>
              <a:t>There is no correlation between profitability of IPSA with neither</a:t>
            </a:r>
            <a:r>
              <a:rPr lang="en-US" dirty="0" smtClean="0">
                <a:solidFill>
                  <a:srgbClr val="9900FF"/>
                </a:solidFill>
              </a:rPr>
              <a:t> </a:t>
            </a:r>
            <a:r>
              <a:rPr lang="en-US" i="1" dirty="0" smtClean="0">
                <a:solidFill>
                  <a:srgbClr val="9900FF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9900FF"/>
                </a:solidFill>
                <a:sym typeface="Symbol"/>
              </a:rPr>
              <a:t>  or </a:t>
            </a:r>
            <a:r>
              <a:rPr lang="en-US" i="1" dirty="0" smtClean="0">
                <a:solidFill>
                  <a:srgbClr val="9900FF"/>
                </a:solidFill>
                <a:sym typeface="Symbol"/>
              </a:rPr>
              <a:t>.</a:t>
            </a:r>
            <a:endParaRPr lang="en-US" dirty="0" smtClean="0">
              <a:solidFill>
                <a:srgbClr val="9900FF"/>
              </a:solidFill>
              <a:sym typeface="Symbol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 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9685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/>
              </a:rPr>
              <a:t>The day of the week effect is not clear for BCS</a:t>
            </a:r>
          </a:p>
          <a:p>
            <a:r>
              <a:rPr lang="en-US" dirty="0" smtClean="0">
                <a:solidFill>
                  <a:srgbClr val="CC0099"/>
                </a:solidFill>
                <a:sym typeface="Symbol"/>
              </a:rPr>
              <a:t>The hour of the day effect is present </a:t>
            </a:r>
            <a:r>
              <a:rPr lang="en-US" b="1" dirty="0" smtClean="0">
                <a:solidFill>
                  <a:srgbClr val="CC0099"/>
                </a:solidFill>
                <a:sym typeface="Symbol"/>
              </a:rPr>
              <a:t>early</a:t>
            </a:r>
            <a:r>
              <a:rPr lang="en-US" dirty="0" smtClean="0">
                <a:solidFill>
                  <a:srgbClr val="CC0099"/>
                </a:solidFill>
                <a:sym typeface="Symbol"/>
              </a:rPr>
              <a:t> in the day due to exogenous reasons.</a:t>
            </a:r>
          </a:p>
          <a:p>
            <a:r>
              <a:rPr lang="en-US" dirty="0" smtClean="0">
                <a:solidFill>
                  <a:srgbClr val="FF6600"/>
                </a:solidFill>
                <a:sym typeface="Symbol"/>
              </a:rPr>
              <a:t>The</a:t>
            </a:r>
            <a:r>
              <a:rPr lang="en-US" b="1" dirty="0" smtClean="0">
                <a:solidFill>
                  <a:srgbClr val="FF6600"/>
                </a:solidFill>
                <a:sym typeface="Symbol"/>
              </a:rPr>
              <a:t> last </a:t>
            </a:r>
            <a:r>
              <a:rPr lang="en-US" dirty="0" smtClean="0">
                <a:solidFill>
                  <a:srgbClr val="FF6600"/>
                </a:solidFill>
                <a:sym typeface="Symbol"/>
              </a:rPr>
              <a:t>hour also presents agitation.</a:t>
            </a: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The combination of profitability and mutability allows to define an indicator (sensitivity) which could be used in predictions</a:t>
            </a:r>
          </a:p>
          <a:p>
            <a:r>
              <a:rPr lang="en-US" dirty="0" smtClean="0">
                <a:solidFill>
                  <a:srgbClr val="00B0F0"/>
                </a:solidFill>
                <a:sym typeface="Symbol"/>
              </a:rPr>
              <a:t>2010 was a good year for BCS in spite of the huge earthquake of F27 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5D4-B6F7-4638-AF92-F1DD36B0F5CF}" type="datetime11">
              <a:rPr lang="es-CL" smtClean="0"/>
              <a:pPr/>
              <a:t>13:07:34</a:t>
            </a:fld>
            <a:endParaRPr lang="en-US"/>
          </a:p>
        </p:txBody>
      </p:sp>
      <p:pic>
        <p:nvPicPr>
          <p:cNvPr id="5" name="4 Imagen" descr="PICT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38978" y="5138896"/>
            <a:ext cx="4118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  <a:latin typeface="Bradley Hand ITC" pitchFamily="66" charset="0"/>
              </a:rPr>
              <a:t>Many  Thanks!!</a:t>
            </a:r>
            <a:endParaRPr lang="en-US" sz="4400" b="1" i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Why Chilean stock market?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Open economy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Operates under international standards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No special restrictions on foreign currency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It is a small market by volume but representative of larger ones in procedures and protocols.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5D4-B6F7-4638-AF92-F1DD36B0F5CF}" type="datetime11">
              <a:rPr lang="es-CL" smtClean="0"/>
              <a:pPr/>
              <a:t>13:07:27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Why year 2010?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FF"/>
                </a:solidFill>
              </a:rPr>
              <a:t>Access to minute variation of data of the main Chilean stock market during 2010.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February 27, 2010 there was a huge earthquake in central Chile.</a:t>
            </a:r>
          </a:p>
          <a:p>
            <a:r>
              <a:rPr lang="en-US" dirty="0" smtClean="0">
                <a:solidFill>
                  <a:srgbClr val="9900FF"/>
                </a:solidFill>
              </a:rPr>
              <a:t>Was this phenomenon significant in the Chilean stock market?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B5D4-B6F7-4638-AF92-F1DD36B0F5CF}" type="datetime11">
              <a:rPr lang="es-CL" smtClean="0"/>
              <a:pPr/>
              <a:t>13:07:27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2010.02.27: </a:t>
            </a:r>
            <a:r>
              <a:rPr lang="en-US" dirty="0" smtClean="0">
                <a:solidFill>
                  <a:srgbClr val="FF0000"/>
                </a:solidFill>
              </a:rPr>
              <a:t>sixth largest earthquake </a:t>
            </a:r>
            <a:r>
              <a:rPr lang="en-US" dirty="0" smtClean="0"/>
              <a:t>hit Chile. SSM closed for three days 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44" y="1714488"/>
            <a:ext cx="8814056" cy="43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214942" y="6072206"/>
            <a:ext cx="301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Source: U.S. Geological Survey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481512" y="4371982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448174" y="2428868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new tool: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compressor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Wlzip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ord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ength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60833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New tool: data compressor </a:t>
            </a:r>
            <a:r>
              <a:rPr lang="en-US" sz="4000" dirty="0" err="1" smtClean="0">
                <a:solidFill>
                  <a:srgbClr val="0070C0"/>
                </a:solidFill>
              </a:rPr>
              <a:t>wlzip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Consider file storing initial  15 minute values of BCS indicator IPSA for the day: </a:t>
            </a:r>
            <a:br>
              <a:rPr lang="en-US" sz="3600" dirty="0" smtClean="0"/>
            </a:br>
            <a:r>
              <a:rPr lang="en-US" sz="3600" dirty="0" smtClean="0"/>
              <a:t>May 13, 2010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13:07:29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3857620" y="502920"/>
            <a:ext cx="1071570" cy="609397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3891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3891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3892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3893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3891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3891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3890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3888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3888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3887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3886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3886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3885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3887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3887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5074" y="500042"/>
            <a:ext cx="2143140" cy="3293209"/>
          </a:xfrm>
          <a:prstGeom prst="rect">
            <a:avLst/>
          </a:prstGeom>
          <a:noFill/>
          <a:ln w="9525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3891  0,2  4,2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3892  2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3893  3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3890  6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3888  7,2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3887  9  4,2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3886  10,2</a:t>
            </a:r>
          </a:p>
          <a:p>
            <a:r>
              <a:rPr lang="en-US" sz="2600" dirty="0" smtClean="0">
                <a:solidFill>
                  <a:srgbClr val="00B050"/>
                </a:solidFill>
              </a:rPr>
              <a:t>3885  12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86130" y="0"/>
            <a:ext cx="185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Original file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75042" y="0"/>
            <a:ext cx="252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9933"/>
                </a:solidFill>
              </a:rPr>
              <a:t>Compressed file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2330" y="3929066"/>
            <a:ext cx="1120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9933"/>
                </a:solidFill>
              </a:rPr>
              <a:t>8 lines</a:t>
            </a:r>
          </a:p>
          <a:p>
            <a:r>
              <a:rPr lang="en-US" sz="3600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w*</a:t>
            </a:r>
            <a:endParaRPr lang="en-US" sz="3600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6056" y="5661248"/>
            <a:ext cx="1303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 lines</a:t>
            </a:r>
          </a:p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Basic definitions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5B5E-44B6-4B14-929C-5A27FDBF5573}" type="datetime11">
              <a:rPr lang="es-CL" smtClean="0"/>
              <a:pPr/>
              <a:t>13:07:31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285720" y="1071546"/>
            <a:ext cx="8286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i="1" dirty="0" smtClean="0">
                <a:latin typeface="Times New Roman" pitchFamily="18" charset="0"/>
                <a:cs typeface="Times New Roman" pitchFamily="18" charset="0"/>
              </a:rPr>
              <a:t>Q(</a:t>
            </a: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s-CL" sz="3000" i="1" dirty="0" smtClean="0">
                <a:latin typeface="Times New Roman" pitchFamily="18" charset="0"/>
                <a:cs typeface="Times New Roman" pitchFamily="18" charset="0"/>
              </a:rPr>
              <a:t>,t) 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: variable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stored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sequentially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file</a:t>
            </a:r>
            <a:endParaRPr lang="es-CL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3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: set of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variables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determining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Q</a:t>
            </a:r>
          </a:p>
          <a:p>
            <a:r>
              <a:rPr lang="es-CL" sz="3000" i="1" dirty="0" smtClean="0"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sequential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variable (time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s-CL" sz="3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3000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000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(Q(</a:t>
            </a:r>
            <a:r>
              <a:rPr lang="el-GR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,t)) 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in bytes of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original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s-CL" sz="3000" dirty="0" smtClean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000" i="1" baseline="-25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*(Q(</a:t>
            </a:r>
            <a:r>
              <a:rPr lang="el-GR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sz="3000" i="1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in bytes of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compressed</a:t>
            </a:r>
            <a:r>
              <a:rPr lang="es-CL" sz="3000" dirty="0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s-CL" sz="3000" dirty="0" smtClean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000" i="1" baseline="-25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(Q(</a:t>
            </a:r>
            <a:r>
              <a:rPr lang="el-GR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,t)) 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original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s-CL" sz="30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3000" i="1" baseline="-25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*(Q(</a:t>
            </a:r>
            <a:r>
              <a:rPr lang="el-GR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L" sz="30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compressed</a:t>
            </a:r>
            <a:r>
              <a:rPr lang="es-CL" sz="3000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000" dirty="0" err="1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endParaRPr lang="es-CL" sz="3000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5734" y="5203473"/>
          <a:ext cx="3929090" cy="1297361"/>
        </p:xfrm>
        <a:graphic>
          <a:graphicData uri="http://schemas.openxmlformats.org/presentationml/2006/ole">
            <p:oleObj spid="_x0000_s19458" name="Equation" r:id="rId3" imgW="1384200" imgH="457200" progId="Equation.DSMT4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037167" y="5203847"/>
          <a:ext cx="3821113" cy="1296987"/>
        </p:xfrm>
        <a:graphic>
          <a:graphicData uri="http://schemas.openxmlformats.org/presentationml/2006/ole">
            <p:oleObj spid="_x0000_s19459" name="Equation" r:id="rId4" imgW="1346040" imgH="457200" progId="Equation.DSMT4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57158" y="478293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Mutability:</a:t>
            </a:r>
            <a:endParaRPr lang="en-US" sz="3600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41005" y="47863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Diversity:</a:t>
            </a:r>
            <a:endParaRPr lang="en-US" sz="3600" i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3757606" y="5637862"/>
            <a:ext cx="1857388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854</Words>
  <Application>Microsoft Office PowerPoint</Application>
  <PresentationFormat>Presentación en pantalla (4:3)</PresentationFormat>
  <Paragraphs>173</Paragraphs>
  <Slides>34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Equation</vt:lpstr>
      <vt:lpstr> </vt:lpstr>
      <vt:lpstr>70      Constatino Tsallis     70</vt:lpstr>
      <vt:lpstr>Outline</vt:lpstr>
      <vt:lpstr>Why Chilean stock market? </vt:lpstr>
      <vt:lpstr>Why year 2010?</vt:lpstr>
      <vt:lpstr>2010.02.27: sixth largest earthquake hit Chile. SSM closed for three days </vt:lpstr>
      <vt:lpstr>A new tool:</vt:lpstr>
      <vt:lpstr>New tool: data compressor wlzip.  Consider file storing initial  15 minute values of BCS indicator IPSA for the day:  May 13, 2010 </vt:lpstr>
      <vt:lpstr>Basic definitions</vt:lpstr>
      <vt:lpstr>Magnetic phase transitions: 2D and 3D Ising model</vt:lpstr>
      <vt:lpstr>Chilean stock markets</vt:lpstr>
      <vt:lpstr>Closing values through 2010</vt:lpstr>
      <vt:lpstr>Daily mutability and diversity </vt:lpstr>
      <vt:lpstr>Tuning the compressor</vt:lpstr>
      <vt:lpstr>Applications I</vt:lpstr>
      <vt:lpstr>Daily mutability</vt:lpstr>
      <vt:lpstr>Daily diversity</vt:lpstr>
      <vt:lpstr>How correlated are  and  ?</vt:lpstr>
      <vt:lpstr>Profitability   p(t,)  of any asset  over a recent time interval     </vt:lpstr>
      <vt:lpstr>Correlations between P and  or </vt:lpstr>
      <vt:lpstr>Day of the week effect</vt:lpstr>
      <vt:lpstr>Hour of the day effect I</vt:lpstr>
      <vt:lpstr>Hour of the day effect II</vt:lpstr>
      <vt:lpstr>Mutability frequencies:  first and fifth hours</vt:lpstr>
      <vt:lpstr>Mutability frequencies: last hour</vt:lpstr>
      <vt:lpstr>Applications II</vt:lpstr>
      <vt:lpstr>Different moving time windows</vt:lpstr>
      <vt:lpstr>Mutability for 2 different days</vt:lpstr>
      <vt:lpstr>Definition of new parameter: Sensitivity</vt:lpstr>
      <vt:lpstr>Sensitivity for May 6 !!!</vt:lpstr>
      <vt:lpstr>Sensitivity immediately after F27</vt:lpstr>
      <vt:lpstr>Conclusions</vt:lpstr>
      <vt:lpstr>Conclusions II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Eugenio</dc:creator>
  <cp:lastModifiedBy>Eugenio</cp:lastModifiedBy>
  <cp:revision>53</cp:revision>
  <dcterms:created xsi:type="dcterms:W3CDTF">2013-10-03T14:09:19Z</dcterms:created>
  <dcterms:modified xsi:type="dcterms:W3CDTF">2013-10-29T16:08:30Z</dcterms:modified>
</cp:coreProperties>
</file>